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63"/>
  </p:notesMasterIdLst>
  <p:handoutMasterIdLst>
    <p:handoutMasterId r:id="rId64"/>
  </p:handoutMasterIdLst>
  <p:sldIdLst>
    <p:sldId id="355" r:id="rId7"/>
    <p:sldId id="360" r:id="rId8"/>
    <p:sldId id="361" r:id="rId9"/>
    <p:sldId id="364" r:id="rId10"/>
    <p:sldId id="363" r:id="rId11"/>
    <p:sldId id="366" r:id="rId12"/>
    <p:sldId id="367" r:id="rId13"/>
    <p:sldId id="368" r:id="rId14"/>
    <p:sldId id="369" r:id="rId15"/>
    <p:sldId id="370" r:id="rId16"/>
    <p:sldId id="373" r:id="rId17"/>
    <p:sldId id="374" r:id="rId18"/>
    <p:sldId id="375" r:id="rId19"/>
    <p:sldId id="376" r:id="rId20"/>
    <p:sldId id="377" r:id="rId21"/>
    <p:sldId id="378" r:id="rId22"/>
    <p:sldId id="379" r:id="rId23"/>
    <p:sldId id="380" r:id="rId24"/>
    <p:sldId id="381" r:id="rId25"/>
    <p:sldId id="382" r:id="rId26"/>
    <p:sldId id="383" r:id="rId27"/>
    <p:sldId id="384" r:id="rId28"/>
    <p:sldId id="386" r:id="rId29"/>
    <p:sldId id="387" r:id="rId30"/>
    <p:sldId id="388" r:id="rId31"/>
    <p:sldId id="389" r:id="rId32"/>
    <p:sldId id="390" r:id="rId33"/>
    <p:sldId id="391" r:id="rId34"/>
    <p:sldId id="392" r:id="rId35"/>
    <p:sldId id="393" r:id="rId36"/>
    <p:sldId id="394" r:id="rId37"/>
    <p:sldId id="395" r:id="rId38"/>
    <p:sldId id="396" r:id="rId39"/>
    <p:sldId id="397" r:id="rId40"/>
    <p:sldId id="398" r:id="rId41"/>
    <p:sldId id="402" r:id="rId42"/>
    <p:sldId id="399" r:id="rId43"/>
    <p:sldId id="400" r:id="rId44"/>
    <p:sldId id="401" r:id="rId45"/>
    <p:sldId id="403" r:id="rId46"/>
    <p:sldId id="407" r:id="rId47"/>
    <p:sldId id="408" r:id="rId48"/>
    <p:sldId id="409" r:id="rId49"/>
    <p:sldId id="410" r:id="rId50"/>
    <p:sldId id="411" r:id="rId51"/>
    <p:sldId id="412" r:id="rId52"/>
    <p:sldId id="406" r:id="rId53"/>
    <p:sldId id="385" r:id="rId54"/>
    <p:sldId id="372" r:id="rId55"/>
    <p:sldId id="414" r:id="rId56"/>
    <p:sldId id="415" r:id="rId57"/>
    <p:sldId id="417" r:id="rId58"/>
    <p:sldId id="418" r:id="rId59"/>
    <p:sldId id="413" r:id="rId60"/>
    <p:sldId id="362" r:id="rId61"/>
    <p:sldId id="365" r:id="rId62"/>
  </p:sldIdLst>
  <p:sldSz cx="9144000" cy="5143500" type="screen16x9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FF0000"/>
    <a:srgbClr val="9D9D9D"/>
    <a:srgbClr val="005293"/>
    <a:srgbClr val="999999"/>
    <a:srgbClr val="98C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88272" autoAdjust="0"/>
  </p:normalViewPr>
  <p:slideViewPr>
    <p:cSldViewPr snapToGrid="0">
      <p:cViewPr varScale="1">
        <p:scale>
          <a:sx n="138" d="100"/>
          <a:sy n="138" d="100"/>
        </p:scale>
        <p:origin x="87" y="195"/>
      </p:cViewPr>
      <p:guideLst>
        <p:guide orient="horz" pos="2160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1" d="100"/>
          <a:sy n="131" d="100"/>
        </p:scale>
        <p:origin x="-810" y="-96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theme" Target="theme/theme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11/06/2023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11/06/2023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40025" y="500063"/>
            <a:ext cx="444500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48752"/>
            <a:ext cx="4188333" cy="25470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8840"/>
            <a:ext cx="4180392" cy="254691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152650"/>
            <a:ext cx="9144000" cy="29908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52650"/>
            <a:ext cx="4197858" cy="255270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3125"/>
            <a:ext cx="4180392" cy="2543176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133600"/>
            <a:ext cx="9144000" cy="30099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00200"/>
            <a:ext cx="9144000" cy="35432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8009" y="33192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u="sng" baseline="0" noProof="0" dirty="0">
                <a:solidFill>
                  <a:srgbClr val="005293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02DEB91-30D3-A12F-64C9-D16BC68C1B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18009" y="1097007"/>
            <a:ext cx="8509000" cy="3690530"/>
          </a:xfrm>
          <a:prstGeom prst="rect">
            <a:avLst/>
          </a:prstGeom>
        </p:spPr>
        <p:txBody>
          <a:bodyPr/>
          <a:lstStyle>
            <a:lvl1pPr marL="179388" indent="-179388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179388" indent="-179388">
              <a:defRPr/>
            </a:lvl2pPr>
            <a:lvl3pPr>
              <a:spcBef>
                <a:spcPts val="0"/>
              </a:spcBef>
              <a:defRPr lang="en-US" sz="14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3pPr>
            <a:lvl4pPr>
              <a:spcBef>
                <a:spcPts val="0"/>
              </a:spcBef>
              <a:defRPr sz="1200">
                <a:latin typeface="+mn-lt"/>
              </a:defRPr>
            </a:lvl4pPr>
            <a:lvl5pPr>
              <a:spcBef>
                <a:spcPts val="0"/>
              </a:spcBef>
              <a:defRPr sz="1100"/>
            </a:lvl5pPr>
          </a:lstStyle>
          <a:p>
            <a:pPr marL="179388" lvl="0" indent="-179388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L1</a:t>
            </a:r>
          </a:p>
          <a:p>
            <a:pPr lvl="2"/>
            <a:r>
              <a:rPr lang="en-US" dirty="0"/>
              <a:t>L2</a:t>
            </a:r>
          </a:p>
          <a:p>
            <a:pPr lvl="3"/>
            <a:r>
              <a:rPr lang="en-US" dirty="0"/>
              <a:t>L3</a:t>
            </a:r>
          </a:p>
          <a:p>
            <a:pPr lvl="4"/>
            <a:r>
              <a:rPr lang="en-US" dirty="0"/>
              <a:t>L4</a:t>
            </a:r>
          </a:p>
          <a:p>
            <a:pPr marL="179388" lvl="0" indent="-179388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Centr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8009" y="33192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u="sng" baseline="0" noProof="0" dirty="0">
                <a:solidFill>
                  <a:srgbClr val="005293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02DEB91-30D3-A12F-64C9-D16BC68C1B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18009" y="1097007"/>
            <a:ext cx="8509000" cy="1718039"/>
          </a:xfrm>
          <a:prstGeom prst="rect">
            <a:avLst/>
          </a:prstGeom>
        </p:spPr>
        <p:txBody>
          <a:bodyPr/>
          <a:lstStyle>
            <a:lvl1pPr marL="179388" indent="-179388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179388" indent="-179388">
              <a:defRPr/>
            </a:lvl2pPr>
            <a:lvl3pPr>
              <a:spcBef>
                <a:spcPts val="0"/>
              </a:spcBef>
              <a:defRPr lang="en-US" sz="14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3pPr>
            <a:lvl4pPr>
              <a:spcBef>
                <a:spcPts val="0"/>
              </a:spcBef>
              <a:defRPr sz="1200">
                <a:latin typeface="+mn-lt"/>
              </a:defRPr>
            </a:lvl4pPr>
            <a:lvl5pPr>
              <a:spcBef>
                <a:spcPts val="0"/>
              </a:spcBef>
              <a:defRPr sz="1100"/>
            </a:lvl5pPr>
          </a:lstStyle>
          <a:p>
            <a:pPr marL="179388" lvl="0" indent="-179388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L1</a:t>
            </a:r>
          </a:p>
          <a:p>
            <a:pPr lvl="2"/>
            <a:r>
              <a:rPr lang="en-US" dirty="0"/>
              <a:t>L2</a:t>
            </a:r>
          </a:p>
          <a:p>
            <a:pPr lvl="3"/>
            <a:r>
              <a:rPr lang="en-US" dirty="0"/>
              <a:t>L3</a:t>
            </a:r>
          </a:p>
          <a:p>
            <a:pPr lvl="4"/>
            <a:r>
              <a:rPr lang="en-US" dirty="0"/>
              <a:t>L4</a:t>
            </a:r>
          </a:p>
          <a:p>
            <a:pPr marL="179388" lvl="0" indent="-179388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FE3A4-FB83-A848-5F3C-364AC262535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444750" y="3093541"/>
            <a:ext cx="4254500" cy="17180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3331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:1 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8009" y="33192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u="sng" baseline="0" noProof="0" dirty="0">
                <a:solidFill>
                  <a:srgbClr val="005293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02DEB91-30D3-A12F-64C9-D16BC68C1B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18009" y="1097007"/>
            <a:ext cx="5240237" cy="3510916"/>
          </a:xfrm>
          <a:prstGeom prst="rect">
            <a:avLst/>
          </a:prstGeom>
        </p:spPr>
        <p:txBody>
          <a:bodyPr/>
          <a:lstStyle>
            <a:lvl1pPr marL="179388" indent="-179388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179388" indent="-179388">
              <a:defRPr/>
            </a:lvl2pPr>
            <a:lvl3pPr>
              <a:spcBef>
                <a:spcPts val="0"/>
              </a:spcBef>
              <a:defRPr lang="en-US" sz="14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3pPr>
            <a:lvl4pPr>
              <a:spcBef>
                <a:spcPts val="0"/>
              </a:spcBef>
              <a:defRPr sz="1200">
                <a:latin typeface="+mn-lt"/>
              </a:defRPr>
            </a:lvl4pPr>
            <a:lvl5pPr>
              <a:spcBef>
                <a:spcPts val="0"/>
              </a:spcBef>
              <a:defRPr sz="1100"/>
            </a:lvl5pPr>
          </a:lstStyle>
          <a:p>
            <a:pPr marL="179388" lvl="0" indent="-179388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L1</a:t>
            </a:r>
          </a:p>
          <a:p>
            <a:pPr lvl="2"/>
            <a:r>
              <a:rPr lang="en-US" dirty="0"/>
              <a:t>L2</a:t>
            </a:r>
          </a:p>
          <a:p>
            <a:pPr lvl="3"/>
            <a:r>
              <a:rPr lang="en-US" dirty="0"/>
              <a:t>L3</a:t>
            </a:r>
          </a:p>
          <a:p>
            <a:pPr lvl="4"/>
            <a:r>
              <a:rPr lang="en-US" dirty="0"/>
              <a:t>L4</a:t>
            </a:r>
          </a:p>
          <a:p>
            <a:pPr marL="179388" lvl="0" indent="-179388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FE3A4-FB83-A848-5F3C-364AC262535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12974" y="1097007"/>
            <a:ext cx="2913017" cy="35109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3982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8009" y="331920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u="sng" baseline="0" noProof="0" dirty="0">
                <a:solidFill>
                  <a:srgbClr val="005293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FE3A4-FB83-A848-5F3C-364AC262535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66705" y="1097006"/>
            <a:ext cx="4159285" cy="354357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4C09016-7246-276D-D15A-3FA354A041D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8009" y="1097006"/>
            <a:ext cx="4159285" cy="354357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542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143125"/>
            <a:ext cx="8508999" cy="25431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50530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image" Target="../media/image1.wmf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4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5" name="Bild 8" descr="20150416 tum logo blau png fin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18800" y="324000"/>
            <a:ext cx="604774" cy="3185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4922462"/>
            <a:ext cx="1115376" cy="210507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 l="398" t="14167" b="1083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Mustertechnik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TUM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School </a:t>
            </a:r>
            <a:r>
              <a:rPr lang="de-DE" sz="800" baseline="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800" dirty="0">
                <a:solidFill>
                  <a:schemeClr val="tx2"/>
                </a:solidFill>
                <a:latin typeface="+mn-lt"/>
              </a:rPr>
              <a:t> Musterverfahren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12" r:id="rId2"/>
    <p:sldLayoutId id="2147483714" r:id="rId3"/>
    <p:sldLayoutId id="2147483713" r:id="rId4"/>
    <p:sldLayoutId id="2147483704" r:id="rId5"/>
    <p:sldLayoutId id="2147483657" r:id="rId6"/>
    <p:sldLayoutId id="2147483711" r:id="rId7"/>
    <p:sldLayoutId id="2147483703" r:id="rId8"/>
    <p:sldLayoutId id="2147483653" r:id="rId9"/>
    <p:sldLayoutId id="2147483656" r:id="rId10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17" Type="http://schemas.openxmlformats.org/officeDocument/2006/relationships/image" Target="../media/image50.pn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3.png"/><Relationship Id="rId7" Type="http://schemas.openxmlformats.org/officeDocument/2006/relationships/image" Target="../media/image7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3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4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7" Type="http://schemas.openxmlformats.org/officeDocument/2006/relationships/image" Target="../media/image9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2.jpeg"/><Relationship Id="rId4" Type="http://schemas.openxmlformats.org/officeDocument/2006/relationships/image" Target="../media/image84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quantum-journal.org/papers/q-2020-06-04-279/" TargetMode="External"/><Relationship Id="rId2" Type="http://schemas.openxmlformats.org/officeDocument/2006/relationships/hyperlink" Target="https://www.cda.cit.tum.de/files/eda/2020_iscas_efficient_correct_compilation_quantum_circuits.pdf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ennylane.ai/qml/demos/tutorial_zx_calculus" TargetMode="External"/><Relationship Id="rId4" Type="http://schemas.openxmlformats.org/officeDocument/2006/relationships/hyperlink" Target="https://www.youtube.com/watch?v=UQTTJV0ejfw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ox.ac.uk/people/bob.coecke/ZX-lectures_JPG.pdf" TargetMode="External"/><Relationship Id="rId2" Type="http://schemas.openxmlformats.org/officeDocument/2006/relationships/hyperlink" Target="https://quantum-journal.org/papers/q-2020-06-04-279/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7500" y="687883"/>
            <a:ext cx="8508999" cy="507368"/>
          </a:xfrm>
        </p:spPr>
        <p:txBody>
          <a:bodyPr/>
          <a:lstStyle/>
          <a:p>
            <a:pPr algn="ctr"/>
            <a:r>
              <a:rPr lang="de-DE" sz="3600" b="0" strike="noStrike" spc="-1" dirty="0">
                <a:solidFill>
                  <a:srgbClr val="005293"/>
                </a:solidFill>
                <a:latin typeface="Arial"/>
              </a:rPr>
              <a:t>ZX-</a:t>
            </a:r>
            <a:r>
              <a:rPr lang="de-DE" sz="3600" b="0" strike="noStrike" spc="-1" dirty="0" err="1">
                <a:solidFill>
                  <a:srgbClr val="005293"/>
                </a:solidFill>
                <a:latin typeface="Arial"/>
              </a:rPr>
              <a:t>Calculus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62306" y="4013569"/>
            <a:ext cx="8508999" cy="442048"/>
          </a:xfrm>
        </p:spPr>
        <p:txBody>
          <a:bodyPr/>
          <a:lstStyle/>
          <a:p>
            <a:pPr algn="ctr"/>
            <a:r>
              <a:rPr lang="de-DE" sz="1800" dirty="0"/>
              <a:t>Manuel Lerchner</a:t>
            </a:r>
          </a:p>
        </p:txBody>
      </p:sp>
      <p:pic>
        <p:nvPicPr>
          <p:cNvPr id="7" name="Grafik 3">
            <a:extLst>
              <a:ext uri="{FF2B5EF4-FFF2-40B4-BE49-F238E27FC236}">
                <a16:creationId xmlns:a16="http://schemas.microsoft.com/office/drawing/2014/main" id="{A88BFD98-8E0D-67F9-7DB8-0C9F94B3A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89722" y="1470055"/>
            <a:ext cx="5364555" cy="2268710"/>
          </a:xfrm>
          <a:prstGeom prst="rect">
            <a:avLst/>
          </a:prstGeom>
        </p:spPr>
      </p:pic>
      <p:sp>
        <p:nvSpPr>
          <p:cNvPr id="8" name="Rechteck 90">
            <a:extLst>
              <a:ext uri="{FF2B5EF4-FFF2-40B4-BE49-F238E27FC236}">
                <a16:creationId xmlns:a16="http://schemas.microsoft.com/office/drawing/2014/main" id="{C253D61A-9441-D575-0AF2-04428847087E}"/>
              </a:ext>
            </a:extLst>
          </p:cNvPr>
          <p:cNvSpPr/>
          <p:nvPr/>
        </p:nvSpPr>
        <p:spPr>
          <a:xfrm>
            <a:off x="3856140" y="4455617"/>
            <a:ext cx="1431720" cy="290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1D9EEED4-9C4A-4F6B-99F7-A90D6DC8D79B}" type="datetime">
              <a:rPr lang="de-DE" sz="1600" b="0" strike="noStrike" spc="-1">
                <a:latin typeface="Arial"/>
              </a:rPr>
              <a:t>11.06.2023</a:t>
            </a:fld>
            <a:endParaRPr lang="de-DE" sz="16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7173F-7790-A0A4-5FA5-02D6EE09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Classical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06DF93-E17B-2DA5-B132-FDFD217FE4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1381F3-B155-C0F2-85F1-01A5AB20F73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Optimizing a circuit classically is unpractical</a:t>
            </a:r>
          </a:p>
          <a:p>
            <a:pPr lvl="2"/>
            <a:r>
              <a:rPr lang="en-GB" dirty="0"/>
              <a:t>Finding an optimal simplification path is hard</a:t>
            </a:r>
          </a:p>
          <a:p>
            <a:pPr lvl="2"/>
            <a:r>
              <a:rPr lang="en-GB" dirty="0"/>
              <a:t>Huge number of identities to consider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dirty="0">
                <a:ea typeface="+mj-ea"/>
                <a:cs typeface="+mj-cs"/>
              </a:rPr>
              <a:t>ZX-Calculus solves this problem</a:t>
            </a:r>
          </a:p>
          <a:p>
            <a:pPr lvl="2"/>
            <a:r>
              <a:rPr lang="en-GB" dirty="0"/>
              <a:t>It has a massively reduced set of simplification rules</a:t>
            </a:r>
          </a:p>
          <a:p>
            <a:pPr lvl="2"/>
            <a:r>
              <a:rPr lang="en-GB" dirty="0"/>
              <a:t>Finding the optimal path is still hard, but its manageable</a:t>
            </a:r>
          </a:p>
          <a:p>
            <a:pPr lvl="1"/>
            <a:endParaRPr lang="en-GB" dirty="0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1983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702FF72-925E-65CB-ADAE-FDC3185B2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T-Count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EC53B8-D2EF-D373-5554-0821C757CC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A4ED71-AB81-A0A8-00AD-00FC5DB3A29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Quantum computers are affected by noise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 err="1">
                <a:ea typeface="+mj-ea"/>
                <a:cs typeface="+mj-cs"/>
              </a:rPr>
              <a:t>Clifford+T</a:t>
            </a:r>
            <a:r>
              <a:rPr lang="en-US" sz="1800" dirty="0">
                <a:ea typeface="+mj-ea"/>
                <a:cs typeface="+mj-cs"/>
              </a:rPr>
              <a:t> Circuits can be made tolerant to noise</a:t>
            </a:r>
          </a:p>
          <a:p>
            <a:pPr lvl="2"/>
            <a:r>
              <a:rPr lang="en-US" dirty="0"/>
              <a:t>Problem: Many new T-Gates need to be introduced</a:t>
            </a:r>
          </a:p>
          <a:p>
            <a:pPr lvl="2"/>
            <a:r>
              <a:rPr lang="en-US" dirty="0"/>
              <a:t>Difficult to simulate (Hardware Limits, high latency)</a:t>
            </a:r>
          </a:p>
          <a:p>
            <a:r>
              <a:rPr lang="en-US" dirty="0"/>
              <a:t>ZX-Calculus can simplify such circuits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27EC1A-EEDB-FD12-B2ED-6596C189AF02}"/>
              </a:ext>
            </a:extLst>
          </p:cNvPr>
          <p:cNvSpPr txBox="1"/>
          <p:nvPr/>
        </p:nvSpPr>
        <p:spPr>
          <a:xfrm>
            <a:off x="4426190" y="4647955"/>
            <a:ext cx="2977097" cy="1930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200" dirty="0">
                <a:latin typeface="+mn-lt"/>
              </a:rPr>
              <a:t>Decomposition of a Toffoli Gate: </a:t>
            </a:r>
            <a:r>
              <a:rPr lang="en-GB" sz="1200" dirty="0" err="1">
                <a:latin typeface="+mn-lt"/>
              </a:rPr>
              <a:t>TCount</a:t>
            </a:r>
            <a:r>
              <a:rPr lang="en-GB" sz="1200" dirty="0">
                <a:latin typeface="+mn-lt"/>
              </a:rPr>
              <a:t> = 7</a:t>
            </a:r>
          </a:p>
        </p:txBody>
      </p:sp>
      <p:pic>
        <p:nvPicPr>
          <p:cNvPr id="25" name="Picture 6" descr="Electronics 10 00703 g002">
            <a:extLst>
              <a:ext uri="{FF2B5EF4-FFF2-40B4-BE49-F238E27FC236}">
                <a16:creationId xmlns:a16="http://schemas.microsoft.com/office/drawing/2014/main" id="{C0F8AAA7-242A-2FDA-7524-D57333F374EB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712" y="3339067"/>
            <a:ext cx="5662575" cy="128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801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1EFE79-002F-8185-93DB-A6A16F58A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Mathematical Background: Category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0C81A6-F8A8-7840-BCD7-4DA51D05CD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4F6BB12-F9ED-43E2-AEB1-A68A4F8B973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97007"/>
                <a:ext cx="6344048" cy="3510916"/>
              </a:xfrm>
            </p:spPr>
            <p:txBody>
              <a:bodyPr/>
              <a:lstStyle/>
              <a:p>
                <a:r>
                  <a:rPr lang="en-GB" sz="1800" dirty="0"/>
                  <a:t>Category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GB" sz="1400" dirty="0"/>
                  <a:t> </a:t>
                </a:r>
                <a:r>
                  <a:rPr lang="en-GB" dirty="0"/>
                  <a:t>consists of </a:t>
                </a:r>
                <a:r>
                  <a:rPr lang="en-GB" b="1" dirty="0"/>
                  <a:t>objects</a:t>
                </a:r>
                <a:r>
                  <a:rPr lang="en-GB" dirty="0"/>
                  <a:t> and </a:t>
                </a:r>
                <a:r>
                  <a:rPr lang="en-GB" b="1" dirty="0"/>
                  <a:t>arrows</a:t>
                </a:r>
                <a:r>
                  <a:rPr lang="en-GB" dirty="0"/>
                  <a:t> (/morphisms)</a:t>
                </a:r>
              </a:p>
              <a:p>
                <a:pPr lvl="2"/>
                <a:r>
                  <a:rPr lang="en-GB" dirty="0"/>
                  <a:t>Objects</a:t>
                </a:r>
                <a:r>
                  <a:rPr lang="en-GB" sz="1400" dirty="0"/>
                  <a:t>: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dirty="0"/>
              </a:p>
              <a:p>
                <a:pPr lvl="2"/>
                <a:r>
                  <a:rPr lang="en-GB" dirty="0"/>
                  <a:t>Morphisms</a:t>
                </a:r>
                <a:r>
                  <a:rPr lang="en-GB" sz="1400" dirty="0"/>
                  <a:t>: </a:t>
                </a:r>
                <a14:m>
                  <m:oMath xmlns:m="http://schemas.openxmlformats.org/officeDocument/2006/math">
                    <m:r>
                      <a:rPr lang="en-GB" sz="140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GB" sz="1400" dirty="0"/>
                  <a:t>, </a:t>
                </a:r>
                <a14:m>
                  <m:oMath xmlns:m="http://schemas.openxmlformats.org/officeDocument/2006/math">
                    <m:r>
                      <a:rPr lang="en-GB" sz="140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1400" dirty="0"/>
                  <a:t>, </a:t>
                </a:r>
                <a14:m>
                  <m:oMath xmlns:m="http://schemas.openxmlformats.org/officeDocument/2006/math">
                    <m:r>
                      <a:rPr lang="en-GB" sz="1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dirty="0"/>
              </a:p>
              <a:p>
                <a:r>
                  <a:rPr lang="en-GB" dirty="0"/>
                  <a:t>Every object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dirty="0"/>
                  <a:t> has an identity function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en-GB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GB" dirty="0"/>
              </a:p>
              <a:p>
                <a:pPr lvl="2"/>
                <a:r>
                  <a:rPr lang="en-GB" dirty="0"/>
                  <a:t>Represent </a:t>
                </a:r>
                <a:r>
                  <a:rPr lang="en-GB" i="1" dirty="0"/>
                  <a:t>loops</a:t>
                </a:r>
                <a:r>
                  <a:rPr lang="en-GB" dirty="0"/>
                  <a:t> in the diagram</a:t>
                </a:r>
              </a:p>
              <a:p>
                <a:r>
                  <a:rPr lang="en-GB" dirty="0"/>
                  <a:t>Naturally there exists an associative Composition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dirty="0">
                            <a:latin typeface="Cambria Math" panose="02040503050406030204" pitchFamily="18" charset="0"/>
                          </a:rPr>
                          <m:t>∘</m:t>
                        </m:r>
                      </m:e>
                    </m:d>
                  </m:oMath>
                </a14:m>
                <a:endParaRPr lang="en-GB" dirty="0"/>
              </a:p>
              <a:p>
                <a:pPr lvl="2"/>
                <a:r>
                  <a:rPr lang="en-GB" dirty="0"/>
                  <a:t>Which is just the application of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 and then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GB" dirty="0"/>
                  <a:t> in a sequence</a:t>
                </a:r>
              </a:p>
              <a:p>
                <a:pPr lvl="2"/>
                <a:r>
                  <a:rPr lang="de-DE" dirty="0" err="1"/>
                  <a:t>Example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∘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GB" dirty="0">
                  <a:latin typeface="Cambria Math" panose="02040503050406030204" pitchFamily="18" charset="0"/>
                </a:endParaRPr>
              </a:p>
              <a:p>
                <a:pPr lvl="2"/>
                <a:r>
                  <a:rPr lang="en-GB" dirty="0"/>
                  <a:t>Composition with 𝑖𝑑 does nothing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∘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∘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GB" dirty="0">
                  <a:latin typeface="Cambria Math" panose="02040503050406030204" pitchFamily="18" charset="0"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4F6BB12-F9ED-43E2-AEB1-A68A4F8B97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97007"/>
                <a:ext cx="6344048" cy="3510916"/>
              </a:xfrm>
              <a:blipFill>
                <a:blip r:embed="rId2"/>
                <a:stretch>
                  <a:fillRect l="-576" b="-24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1A05AB2-49D0-519D-94B8-41FEEE9ABEE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8627" y="1031964"/>
            <a:ext cx="1699378" cy="334082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56A8CF-805B-4918-09AD-40B9613188CA}"/>
                  </a:ext>
                </a:extLst>
              </p:cNvPr>
              <p:cNvSpPr txBox="1"/>
              <p:nvPr/>
            </p:nvSpPr>
            <p:spPr>
              <a:xfrm>
                <a:off x="6951282" y="4398917"/>
                <a:ext cx="16993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56A8CF-805B-4918-09AD-40B961318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282" y="4398917"/>
                <a:ext cx="1699378" cy="338554"/>
              </a:xfrm>
              <a:prstGeom prst="rect">
                <a:avLst/>
              </a:prstGeom>
              <a:blipFill>
                <a:blip r:embed="rId5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49659-763F-BE01-1AEC-237EF4F36FB0}"/>
                  </a:ext>
                </a:extLst>
              </p:cNvPr>
              <p:cNvSpPr txBox="1"/>
              <p:nvPr/>
            </p:nvSpPr>
            <p:spPr>
              <a:xfrm>
                <a:off x="6855488" y="2485156"/>
                <a:ext cx="16993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649659-763F-BE01-1AEC-237EF4F36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488" y="2485156"/>
                <a:ext cx="1699378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2258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1EFE79-002F-8185-93DB-A6A16F58A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Extension: Monoidal Category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0C81A6-F8A8-7840-BCD7-4DA51D05CD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4F6BB12-F9ED-43E2-AEB1-A68A4F8B973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97007"/>
                <a:ext cx="5975022" cy="3808096"/>
              </a:xfrm>
            </p:spPr>
            <p:txBody>
              <a:bodyPr/>
              <a:lstStyle/>
              <a:p>
                <a:r>
                  <a:rPr lang="en-US" dirty="0"/>
                  <a:t>Extend a </a:t>
                </a:r>
                <a:r>
                  <a:rPr lang="en-US" sz="1800" dirty="0"/>
                  <a:t>Category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800" dirty="0"/>
                  <a:t>with:</a:t>
                </a:r>
                <a:endParaRPr lang="en-US" dirty="0"/>
              </a:p>
              <a:p>
                <a:pPr lvl="2"/>
                <a:r>
                  <a:rPr lang="en-US" dirty="0"/>
                  <a:t>An associative Bifunctor: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⊗: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𝒞</m:t>
                    </m:r>
                    <m:r>
                      <a:rPr lang="en-US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𝒞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A special object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𝑜𝑏𝑗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for all objects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Example:</a:t>
                </a:r>
              </a:p>
              <a:p>
                <a:pPr lvl="2"/>
                <a:r>
                  <a:rPr lang="en-US" dirty="0"/>
                  <a:t>For the morphisms: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We can </a:t>
                </a:r>
                <a:r>
                  <a:rPr lang="en-US" i="1" dirty="0"/>
                  <a:t>apply</a:t>
                </a:r>
                <a:r>
                  <a:rPr lang="en-US" dirty="0"/>
                  <a:t> them in </a:t>
                </a:r>
                <a:r>
                  <a:rPr lang="en-US" i="1" dirty="0"/>
                  <a:t>parallel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i="1" dirty="0"/>
              </a:p>
              <a:p>
                <a:pPr lvl="1" eaLnBrk="1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+mj-ea"/>
                    <a:cs typeface="+mj-cs"/>
                  </a:rPr>
                  <a:t>So far: Very similar to regular circuit calculations</a:t>
                </a:r>
              </a:p>
              <a:p>
                <a:pPr lvl="2"/>
                <a:r>
                  <a:rPr lang="en-US" dirty="0"/>
                  <a:t>Matrix product for sequential gates</a:t>
                </a:r>
              </a:p>
              <a:p>
                <a:pPr lvl="2"/>
                <a:r>
                  <a:rPr lang="en-US" dirty="0"/>
                  <a:t>Tensor product for parallel gates</a:t>
                </a:r>
                <a:endParaRPr lang="en-US" sz="1600" dirty="0">
                  <a:ea typeface="+mj-ea"/>
                  <a:cs typeface="+mj-cs"/>
                </a:endParaRPr>
              </a:p>
              <a:p>
                <a:pPr lvl="1"/>
                <a:endParaRPr lang="en-US" i="1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4F6BB12-F9ED-43E2-AEB1-A68A4F8B97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97007"/>
                <a:ext cx="5975022" cy="3808096"/>
              </a:xfrm>
              <a:blipFill>
                <a:blip r:embed="rId2"/>
                <a:stretch>
                  <a:fillRect l="-6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EADD336-A195-C9A9-AEFB-5F61A293F28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73640" y="2715106"/>
            <a:ext cx="3111235" cy="1887384"/>
          </a:xfr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4689054-D3F5-D9B2-4D0D-FC1A36C31F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3721" y="769423"/>
            <a:ext cx="2471075" cy="16430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B211F8-86D4-2004-3ABF-90D894CD7670}"/>
                  </a:ext>
                </a:extLst>
              </p:cNvPr>
              <p:cNvSpPr txBox="1"/>
              <p:nvPr/>
            </p:nvSpPr>
            <p:spPr>
              <a:xfrm>
                <a:off x="6026769" y="1338674"/>
                <a:ext cx="17999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B211F8-86D4-2004-3ABF-90D894CD7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769" y="1338674"/>
                <a:ext cx="1799914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4FEE86-8F26-1D90-0286-F5FAB455CDCB}"/>
                  </a:ext>
                </a:extLst>
              </p:cNvPr>
              <p:cNvSpPr txBox="1"/>
              <p:nvPr/>
            </p:nvSpPr>
            <p:spPr>
              <a:xfrm>
                <a:off x="7026077" y="1324530"/>
                <a:ext cx="17999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4FEE86-8F26-1D90-0286-F5FAB455C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077" y="1324530"/>
                <a:ext cx="1799914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9B9D91-D98F-8EE9-5072-22C57352A322}"/>
                  </a:ext>
                </a:extLst>
              </p:cNvPr>
              <p:cNvSpPr txBox="1"/>
              <p:nvPr/>
            </p:nvSpPr>
            <p:spPr>
              <a:xfrm>
                <a:off x="6375428" y="3444148"/>
                <a:ext cx="16993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9B9D91-D98F-8EE9-5072-22C57352A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428" y="3444148"/>
                <a:ext cx="1699378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5753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1EFE79-002F-8185-93DB-A6A16F58A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Special morphisms in Monoidal Categories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0C81A6-F8A8-7840-BCD7-4DA51D05CD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4F6BB12-F9ED-43E2-AEB1-A68A4F8B973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97007"/>
                <a:ext cx="5975022" cy="3808096"/>
              </a:xfrm>
            </p:spPr>
            <p:txBody>
              <a:bodyPr/>
              <a:lstStyle/>
              <a:p>
                <a:pPr lvl="1" eaLnBrk="1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+mj-ea"/>
                    <a:cs typeface="+mj-cs"/>
                  </a:rPr>
                  <a:t>Preparing States: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de-DE">
                        <a:latin typeface="Cambria Math" panose="02040503050406030204" pitchFamily="18" charset="0"/>
                      </a:rPr>
                      <m:t>𝜈</m:t>
                    </m:r>
                    <m:r>
                      <a:rPr lang="de-DE">
                        <a:latin typeface="Cambria Math" panose="02040503050406030204" pitchFamily="18" charset="0"/>
                      </a:rPr>
                      <m:t>: </m:t>
                    </m:r>
                    <m:r>
                      <a:rPr lang="de-DE">
                        <a:latin typeface="Cambria Math" panose="02040503050406030204" pitchFamily="18" charset="0"/>
                      </a:rPr>
                      <m:t>𝐼</m:t>
                    </m:r>
                    <m:r>
                      <a:rPr lang="de-DE"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dirty="0"/>
                  <a:t> (</a:t>
                </a:r>
                <a:r>
                  <a:rPr lang="en-GB" dirty="0" err="1"/>
                  <a:t>Ket</a:t>
                </a:r>
                <a:r>
                  <a:rPr lang="en-GB" dirty="0"/>
                  <a:t>)</a:t>
                </a:r>
              </a:p>
              <a:p>
                <a:pPr lvl="2"/>
                <a:r>
                  <a:rPr lang="en-GB" dirty="0"/>
                  <a:t>Creates State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dirty="0"/>
                  <a:t> out of nothing</a:t>
                </a:r>
              </a:p>
              <a:p>
                <a:pPr lvl="1" eaLnBrk="1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GB" sz="1800" dirty="0">
                    <a:ea typeface="+mj-ea"/>
                    <a:cs typeface="+mj-cs"/>
                  </a:rPr>
                  <a:t>Erasing States: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de-DE"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de-DE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GB" dirty="0"/>
                  <a:t> (Bra)</a:t>
                </a:r>
              </a:p>
              <a:p>
                <a:pPr lvl="2"/>
                <a:r>
                  <a:rPr lang="en-GB" dirty="0"/>
                  <a:t>Deletes state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GB" dirty="0"/>
              </a:p>
              <a:p>
                <a:endParaRPr lang="en-GB" sz="2000" dirty="0">
                  <a:ea typeface="+mj-ea"/>
                  <a:cs typeface="+mj-cs"/>
                </a:endParaRPr>
              </a:p>
              <a:p>
                <a:pPr lvl="1"/>
                <a:endParaRPr lang="en-GB" dirty="0"/>
              </a:p>
              <a:p>
                <a:pPr marL="176213" lvl="2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4F6BB12-F9ED-43E2-AEB1-A68A4F8B97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97007"/>
                <a:ext cx="5975022" cy="3808096"/>
              </a:xfrm>
              <a:blipFill>
                <a:blip r:embed="rId2"/>
                <a:stretch>
                  <a:fillRect l="-6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0C5AB14-9A31-7F1D-16D6-AA2B5092E6D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95061" y="1192687"/>
            <a:ext cx="2073728" cy="3052341"/>
          </a:xfrm>
        </p:spPr>
      </p:pic>
    </p:spTree>
    <p:extLst>
      <p:ext uri="{BB962C8B-B14F-4D97-AF65-F5344CB8AC3E}">
        <p14:creationId xmlns:p14="http://schemas.microsoft.com/office/powerpoint/2010/main" val="1752878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1EFE79-002F-8185-93DB-A6A16F58A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Extension: Symmetric Monoidal Category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0C81A6-F8A8-7840-BCD7-4DA51D05CD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4F6BB12-F9ED-43E2-AEB1-A68A4F8B973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97007"/>
                <a:ext cx="5975022" cy="3808096"/>
              </a:xfrm>
            </p:spPr>
            <p:txBody>
              <a:bodyPr/>
              <a:lstStyle/>
              <a:p>
                <a:pPr lvl="1" eaLnBrk="1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+mj-ea"/>
                    <a:cs typeface="+mj-cs"/>
                  </a:rPr>
                  <a:t>Extend a Monoidal Category 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𝒞</m:t>
                    </m:r>
                  </m:oMath>
                </a14:m>
                <a:r>
                  <a:rPr lang="en-US" sz="1800" dirty="0">
                    <a:ea typeface="+mj-ea"/>
                    <a:cs typeface="+mj-cs"/>
                  </a:rPr>
                  <a:t> with:</a:t>
                </a:r>
              </a:p>
              <a:p>
                <a:pPr lvl="2"/>
                <a:r>
                  <a:rPr lang="en-US" dirty="0"/>
                  <a:t>Special tensor product: Swap isomorphism</a:t>
                </a:r>
                <a:endParaRPr lang="de-DE" sz="1400" b="0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𝑜𝑏𝑗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𝒞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Some other rules must hold:</a:t>
                </a:r>
              </a:p>
              <a:p>
                <a:pPr lvl="2"/>
                <a:r>
                  <a:rPr lang="en-US" dirty="0"/>
                  <a:t>“Push through” rule</a:t>
                </a:r>
              </a:p>
              <a:p>
                <a:pPr lvl="2"/>
                <a:r>
                  <a:rPr lang="en-US" dirty="0"/>
                  <a:t>“Double Swap = Identity” rule</a:t>
                </a:r>
              </a:p>
              <a:p>
                <a:pPr lvl="1"/>
                <a:endParaRPr lang="en-US" i="1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4F6BB12-F9ED-43E2-AEB1-A68A4F8B97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97007"/>
                <a:ext cx="5975022" cy="3808096"/>
              </a:xfrm>
              <a:blipFill>
                <a:blip r:embed="rId2"/>
                <a:stretch>
                  <a:fillRect l="-6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B211F8-86D4-2004-3ABF-90D894CD7670}"/>
                  </a:ext>
                </a:extLst>
              </p:cNvPr>
              <p:cNvSpPr txBox="1"/>
              <p:nvPr/>
            </p:nvSpPr>
            <p:spPr>
              <a:xfrm>
                <a:off x="6584881" y="1506857"/>
                <a:ext cx="17999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B211F8-86D4-2004-3ABF-90D894CD7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881" y="1506857"/>
                <a:ext cx="1799914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phic 9">
            <a:extLst>
              <a:ext uri="{FF2B5EF4-FFF2-40B4-BE49-F238E27FC236}">
                <a16:creationId xmlns:a16="http://schemas.microsoft.com/office/drawing/2014/main" id="{DEEBB37B-5FA6-7173-8920-D6B868E352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10038" y="2712192"/>
            <a:ext cx="1209765" cy="209938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9B899B1-D8F6-6079-07E9-8CF592F45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77323" y="859177"/>
            <a:ext cx="2262489" cy="16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657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1EFE79-002F-8185-93DB-A6A16F58A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Extension: Compact Monoidal Category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0C81A6-F8A8-7840-BCD7-4DA51D05CD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4F6BB12-F9ED-43E2-AEB1-A68A4F8B973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97007"/>
                <a:ext cx="5240237" cy="3757978"/>
              </a:xfrm>
            </p:spPr>
            <p:txBody>
              <a:bodyPr/>
              <a:lstStyle/>
              <a:p>
                <a:pPr lvl="1" eaLnBrk="1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+mj-ea"/>
                    <a:cs typeface="+mj-cs"/>
                  </a:rPr>
                  <a:t>If a monoidal category 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𝒞</m:t>
                    </m:r>
                  </m:oMath>
                </a14:m>
                <a:r>
                  <a:rPr lang="en-US" sz="1800" dirty="0">
                    <a:ea typeface="+mj-ea"/>
                    <a:cs typeface="+mj-cs"/>
                  </a:rPr>
                  <a:t> has:</a:t>
                </a:r>
              </a:p>
              <a:p>
                <a:pPr lvl="2"/>
                <a:r>
                  <a:rPr lang="en-US" dirty="0"/>
                  <a:t>A dual object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for every object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𝑜𝑏𝑗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Special morphisms:</a:t>
                </a:r>
              </a:p>
              <a:p>
                <a:pPr lvl="3"/>
                <a:r>
                  <a:rPr lang="en-US" i="1" dirty="0"/>
                  <a:t>Unit: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de-DE">
                        <a:latin typeface="Cambria Math" panose="02040503050406030204" pitchFamily="18" charset="0"/>
                      </a:rPr>
                      <m:t> :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de-DE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de-DE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de-DE" dirty="0"/>
              </a:p>
              <a:p>
                <a:pPr lvl="3"/>
                <a:r>
                  <a:rPr lang="de-DE" sz="1200" i="1" dirty="0" err="1"/>
                  <a:t>Counit</a:t>
                </a:r>
                <a:r>
                  <a:rPr lang="de-DE" i="1" dirty="0"/>
                  <a:t>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de-DE" sz="1100" b="0" i="0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⊗</m:t>
                    </m:r>
                    <m:sSup>
                      <m:sSup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i="1" dirty="0"/>
              </a:p>
              <a:p>
                <a:r>
                  <a:rPr lang="en-US" dirty="0"/>
                  <a:t>The combining rule must hold:</a:t>
                </a:r>
              </a:p>
              <a:p>
                <a:pPr lvl="2"/>
                <a:r>
                  <a:rPr lang="en-US" dirty="0"/>
                  <a:t>Meaning: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∘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𝑜𝑏𝑗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𝒞</m:t>
                        </m:r>
                      </m:e>
                    </m:d>
                  </m:oMath>
                </a14:m>
                <a:endParaRPr lang="de-DE" b="0" dirty="0"/>
              </a:p>
              <a:p>
                <a:pPr lvl="2"/>
                <a:r>
                  <a:rPr lang="de-DE" dirty="0"/>
                  <a:t>„Push </a:t>
                </a:r>
                <a:r>
                  <a:rPr lang="de-DE" dirty="0" err="1"/>
                  <a:t>through</a:t>
                </a:r>
                <a:r>
                  <a:rPr lang="de-DE" dirty="0"/>
                  <a:t>“ </a:t>
                </a:r>
                <a:r>
                  <a:rPr lang="de-DE" dirty="0" err="1"/>
                  <a:t>rule</a:t>
                </a:r>
                <a:r>
                  <a:rPr lang="de-DE" dirty="0"/>
                  <a:t> also </a:t>
                </a:r>
                <a:r>
                  <a:rPr lang="de-DE" dirty="0" err="1"/>
                  <a:t>holds</a:t>
                </a:r>
                <a:endParaRPr lang="de-DE" b="0" dirty="0"/>
              </a:p>
              <a:p>
                <a:pPr lvl="1" eaLnBrk="1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+mj-ea"/>
                    <a:cs typeface="+mj-cs"/>
                  </a:rPr>
                  <a:t>Why do all this mathematical mess?</a:t>
                </a:r>
              </a:p>
              <a:p>
                <a:pPr lvl="2"/>
                <a:r>
                  <a:rPr lang="en-US" dirty="0"/>
                  <a:t>It can just be seen graphically!</a:t>
                </a:r>
              </a:p>
              <a:p>
                <a:pPr lvl="2"/>
                <a:r>
                  <a:rPr lang="en-US" dirty="0"/>
                  <a:t>Just follow the lines</a:t>
                </a:r>
              </a:p>
              <a:p>
                <a:pPr lvl="2"/>
                <a:r>
                  <a:rPr lang="en-US" dirty="0"/>
                  <a:t>“Only Topology Matters”</a:t>
                </a:r>
              </a:p>
              <a:p>
                <a:pPr lvl="2"/>
                <a:endParaRPr lang="en-US" dirty="0"/>
              </a:p>
              <a:p>
                <a:pPr marL="0" lvl="1" indent="0">
                  <a:buNone/>
                </a:pPr>
                <a:endParaRPr lang="en-US" i="1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4F6BB12-F9ED-43E2-AEB1-A68A4F8B97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97007"/>
                <a:ext cx="5240237" cy="3757978"/>
              </a:xfrm>
              <a:blipFill>
                <a:blip r:embed="rId2"/>
                <a:stretch>
                  <a:fillRect l="-698" b="-22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6CD25C-8646-5174-D17C-AF756BBA6BA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01630" y="1542838"/>
            <a:ext cx="3361667" cy="95277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7CB318-4EB9-E411-F920-1F0F41E70A88}"/>
                  </a:ext>
                </a:extLst>
              </p:cNvPr>
              <p:cNvSpPr txBox="1"/>
              <p:nvPr/>
            </p:nvSpPr>
            <p:spPr>
              <a:xfrm>
                <a:off x="6043288" y="875688"/>
                <a:ext cx="4572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de-DE" sz="140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de-DE" sz="14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de-DE" sz="140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DE" sz="140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de-DE" sz="140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de-DE" sz="14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7CB318-4EB9-E411-F920-1F0F41E70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288" y="875688"/>
                <a:ext cx="4572000" cy="307777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460AA4-2B02-A1C5-DAD1-A8D1CECD7B73}"/>
                  </a:ext>
                </a:extLst>
              </p:cNvPr>
              <p:cNvSpPr txBox="1"/>
              <p:nvPr/>
            </p:nvSpPr>
            <p:spPr>
              <a:xfrm>
                <a:off x="4215752" y="876048"/>
                <a:ext cx="293592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de-DE" sz="1400" b="0" i="0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⊗</m:t>
                      </m:r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1400" i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460AA4-2B02-A1C5-DAD1-A8D1CECD7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752" y="876048"/>
                <a:ext cx="2935924" cy="307777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FC18885-6F2C-113E-4D16-770123473658}"/>
                  </a:ext>
                </a:extLst>
              </p:cNvPr>
              <p:cNvSpPr txBox="1"/>
              <p:nvPr/>
            </p:nvSpPr>
            <p:spPr>
              <a:xfrm>
                <a:off x="4269147" y="1235061"/>
                <a:ext cx="53078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FC18885-6F2C-113E-4D16-770123473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147" y="1235061"/>
                <a:ext cx="530785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60167CB-628A-F10C-7957-515F9847D508}"/>
                  </a:ext>
                </a:extLst>
              </p:cNvPr>
              <p:cNvSpPr txBox="1"/>
              <p:nvPr/>
            </p:nvSpPr>
            <p:spPr>
              <a:xfrm>
                <a:off x="3021430" y="1259965"/>
                <a:ext cx="53078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60167CB-628A-F10C-7957-515F9847D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430" y="1259965"/>
                <a:ext cx="530785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FDB9EB-C245-889F-74BE-152F59DE5D99}"/>
                  </a:ext>
                </a:extLst>
              </p:cNvPr>
              <p:cNvSpPr txBox="1"/>
              <p:nvPr/>
            </p:nvSpPr>
            <p:spPr>
              <a:xfrm>
                <a:off x="6143962" y="2210326"/>
                <a:ext cx="53078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FDB9EB-C245-889F-74BE-152F59DE5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962" y="2210326"/>
                <a:ext cx="530785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3C4369D-D157-4569-2C92-8370D8E06FD1}"/>
                  </a:ext>
                </a:extLst>
              </p:cNvPr>
              <p:cNvSpPr txBox="1"/>
              <p:nvPr/>
            </p:nvSpPr>
            <p:spPr>
              <a:xfrm>
                <a:off x="4999999" y="2202418"/>
                <a:ext cx="53078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3C4369D-D157-4569-2C92-8370D8E06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9999" y="2202418"/>
                <a:ext cx="530785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Graphic 24">
            <a:extLst>
              <a:ext uri="{FF2B5EF4-FFF2-40B4-BE49-F238E27FC236}">
                <a16:creationId xmlns:a16="http://schemas.microsoft.com/office/drawing/2014/main" id="{D2A31AA3-E677-E9F2-3481-48BE78C642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67096" y="2988057"/>
            <a:ext cx="2830734" cy="1608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D63FD4-BE34-04AA-FC7B-690F550FC9CC}"/>
                  </a:ext>
                </a:extLst>
              </p:cNvPr>
              <p:cNvSpPr txBox="1"/>
              <p:nvPr/>
            </p:nvSpPr>
            <p:spPr>
              <a:xfrm>
                <a:off x="4861707" y="2939611"/>
                <a:ext cx="23631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D63FD4-BE34-04AA-FC7B-690F550FC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707" y="2939611"/>
                <a:ext cx="236316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5C4C210-0276-93BE-4E83-832183360257}"/>
                  </a:ext>
                </a:extLst>
              </p:cNvPr>
              <p:cNvSpPr txBox="1"/>
              <p:nvPr/>
            </p:nvSpPr>
            <p:spPr>
              <a:xfrm>
                <a:off x="4937631" y="4221538"/>
                <a:ext cx="57266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5C4C210-0276-93BE-4E83-832183360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631" y="4221538"/>
                <a:ext cx="572668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0CEE7D3-14D0-D7DA-A192-DBBFC4E3FD72}"/>
                  </a:ext>
                </a:extLst>
              </p:cNvPr>
              <p:cNvSpPr txBox="1"/>
              <p:nvPr/>
            </p:nvSpPr>
            <p:spPr>
              <a:xfrm>
                <a:off x="5297975" y="3581312"/>
                <a:ext cx="57266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0CEE7D3-14D0-D7DA-A192-DBBFC4E3F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975" y="3581312"/>
                <a:ext cx="572668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5F72D19-5E0F-8B65-D00F-7AFAB7C164D3}"/>
                  </a:ext>
                </a:extLst>
              </p:cNvPr>
              <p:cNvSpPr txBox="1"/>
              <p:nvPr/>
            </p:nvSpPr>
            <p:spPr>
              <a:xfrm>
                <a:off x="5725140" y="2911917"/>
                <a:ext cx="57266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5F72D19-5E0F-8B65-D00F-7AFAB7C16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140" y="2911917"/>
                <a:ext cx="572668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C5DD3A0-547F-5142-BC20-F74692FF7555}"/>
                  </a:ext>
                </a:extLst>
              </p:cNvPr>
              <p:cNvSpPr txBox="1"/>
              <p:nvPr/>
            </p:nvSpPr>
            <p:spPr>
              <a:xfrm>
                <a:off x="5701779" y="4166150"/>
                <a:ext cx="57266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C5DD3A0-547F-5142-BC20-F74692FF7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779" y="4166150"/>
                <a:ext cx="572668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9814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7F48-4EFD-6B45-E308-9ECEBF4EE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Network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7A5CDD-70AA-E7FE-20FC-56DC7DDE47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15228F5-B628-B744-EF5D-6544FFED6A88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lvl="1" eaLnBrk="1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+mj-ea"/>
                    <a:cs typeface="+mj-cs"/>
                  </a:rPr>
                  <a:t>Concrete Category: </a:t>
                </a:r>
                <a:r>
                  <a:rPr lang="en-US" sz="1800" b="1" dirty="0" err="1">
                    <a:ea typeface="+mj-ea"/>
                    <a:cs typeface="+mj-cs"/>
                  </a:rPr>
                  <a:t>FDHilb</a:t>
                </a:r>
                <a:endParaRPr lang="en-US" sz="1800" b="1" dirty="0">
                  <a:ea typeface="+mj-ea"/>
                  <a:cs typeface="+mj-cs"/>
                </a:endParaRPr>
              </a:p>
              <a:p>
                <a:pPr lvl="2"/>
                <a:r>
                  <a:rPr lang="en-US" dirty="0"/>
                  <a:t>Objects: Hilbert Spaces / (Vector Spaces)</a:t>
                </a:r>
              </a:p>
              <a:p>
                <a:pPr lvl="3"/>
                <a:r>
                  <a:rPr lang="de-DE" dirty="0"/>
                  <a:t>Concrete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ℂ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 </a:t>
                </a:r>
              </a:p>
              <a:p>
                <a:pPr lvl="2"/>
                <a:r>
                  <a:rPr lang="en-US" dirty="0"/>
                  <a:t>Morphisms: Linear Maps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1050" dirty="0"/>
              </a:p>
              <a:p>
                <a:pPr lvl="2"/>
                <a:r>
                  <a:rPr lang="en-US" dirty="0"/>
                  <a:t>Tensor Product: Kronecker Product</a:t>
                </a:r>
              </a:p>
              <a:p>
                <a:pPr lvl="2"/>
                <a:r>
                  <a:rPr lang="en-US" dirty="0"/>
                  <a:t>Composition: Matrix Product</a:t>
                </a:r>
              </a:p>
              <a:p>
                <a:r>
                  <a:rPr lang="en-GB" dirty="0"/>
                  <a:t>Skeleton of Entanglement Circuit</a:t>
                </a:r>
              </a:p>
              <a:p>
                <a:pPr marL="519113" lvl="2" indent="-250825">
                  <a:buFont typeface="+mj-lt"/>
                  <a:buAutoNum type="arabicPeriod"/>
                </a:pPr>
                <a:r>
                  <a:rPr lang="en-GB" dirty="0"/>
                  <a:t>Create two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GB" dirty="0"/>
                  <a:t> States</a:t>
                </a:r>
              </a:p>
              <a:p>
                <a:pPr marL="519113" lvl="2" indent="-250825">
                  <a:buFont typeface="+mj-lt"/>
                  <a:buAutoNum type="arabicPeriod"/>
                </a:pPr>
                <a:r>
                  <a:rPr lang="en-GB" dirty="0"/>
                  <a:t>Apply Hadamard</a:t>
                </a:r>
              </a:p>
              <a:p>
                <a:pPr marL="519113" lvl="2" indent="-250825">
                  <a:buFont typeface="+mj-lt"/>
                  <a:buAutoNum type="arabicPeriod"/>
                </a:pPr>
                <a:r>
                  <a:rPr lang="en-GB" dirty="0"/>
                  <a:t>Apply CNOT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15228F5-B628-B744-EF5D-6544FFED6A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6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F93238-1A8B-845B-A4FF-96FF192E6497}"/>
                  </a:ext>
                </a:extLst>
              </p:cNvPr>
              <p:cNvSpPr txBox="1"/>
              <p:nvPr/>
            </p:nvSpPr>
            <p:spPr>
              <a:xfrm>
                <a:off x="5101917" y="1153819"/>
                <a:ext cx="1047723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F93238-1A8B-845B-A4FF-96FF192E6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917" y="1153819"/>
                <a:ext cx="1047723" cy="280718"/>
              </a:xfrm>
              <a:prstGeom prst="rect">
                <a:avLst/>
              </a:prstGeom>
              <a:blipFill>
                <a:blip r:embed="rId3"/>
                <a:stretch>
                  <a:fillRect r="-4070" b="-195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CCEC5BE-E8E0-A0B2-C432-D4B42ED227E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67662" y="1034752"/>
            <a:ext cx="1462700" cy="384635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598FDD-68B0-8A41-9E29-2E151F8DF5F4}"/>
                  </a:ext>
                </a:extLst>
              </p:cNvPr>
              <p:cNvSpPr txBox="1"/>
              <p:nvPr/>
            </p:nvSpPr>
            <p:spPr>
              <a:xfrm>
                <a:off x="4417448" y="3204515"/>
                <a:ext cx="1950214" cy="245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𝐶𝑁𝑂𝑇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GB" sz="14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598FDD-68B0-8A41-9E29-2E151F8DF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448" y="3204515"/>
                <a:ext cx="1950214" cy="245580"/>
              </a:xfrm>
              <a:prstGeom prst="rect">
                <a:avLst/>
              </a:prstGeom>
              <a:blipFill>
                <a:blip r:embed="rId6"/>
                <a:stretch>
                  <a:fillRect l="-1250" r="-2188" b="-2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DFD224-E358-AF6A-C016-C54B81AD88C7}"/>
                  </a:ext>
                </a:extLst>
              </p:cNvPr>
              <p:cNvSpPr txBox="1"/>
              <p:nvPr/>
            </p:nvSpPr>
            <p:spPr>
              <a:xfrm>
                <a:off x="7899284" y="2291032"/>
                <a:ext cx="1010725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DFD224-E358-AF6A-C016-C54B81AD8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284" y="2291032"/>
                <a:ext cx="1010725" cy="280718"/>
              </a:xfrm>
              <a:prstGeom prst="rect">
                <a:avLst/>
              </a:prstGeom>
              <a:blipFill>
                <a:blip r:embed="rId7"/>
                <a:stretch>
                  <a:fillRect l="-4217" r="-4217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1534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BED7C-18D4-6C1A-AB39-FECF6057C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ZX-Notation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71C8F5-529C-BD55-D577-92BA66D99B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1F5769-1DE2-3203-6D82-84748346DB1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9" y="1097007"/>
            <a:ext cx="5481900" cy="3510916"/>
          </a:xfrm>
        </p:spPr>
        <p:txBody>
          <a:bodyPr/>
          <a:lstStyle/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a typeface="+mj-ea"/>
                <a:cs typeface="+mj-cs"/>
              </a:rPr>
              <a:t>Main idea of ZX-Calculus </a:t>
            </a:r>
          </a:p>
          <a:p>
            <a:pPr lvl="2"/>
            <a:r>
              <a:rPr lang="en-US" dirty="0"/>
              <a:t>Represent quantum circuit visually as network of morphisms</a:t>
            </a:r>
          </a:p>
          <a:p>
            <a:pPr lvl="2"/>
            <a:r>
              <a:rPr lang="en-US" dirty="0"/>
              <a:t>Apply simplifications on the network</a:t>
            </a:r>
          </a:p>
          <a:p>
            <a:pPr lvl="2"/>
            <a:r>
              <a:rPr lang="en-US" dirty="0"/>
              <a:t>“Only topology Matters”</a:t>
            </a:r>
          </a:p>
          <a:p>
            <a:pPr lvl="3"/>
            <a:r>
              <a:rPr lang="en-US" dirty="0"/>
              <a:t>If it looks like the same graph its the same thing</a:t>
            </a:r>
          </a:p>
          <a:p>
            <a:pPr lvl="3"/>
            <a:r>
              <a:rPr lang="en-US" dirty="0"/>
              <a:t>Guaranteed by the rules of the underlying Category</a:t>
            </a:r>
            <a:endParaRPr lang="en-US" sz="1050" dirty="0"/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a typeface="+mj-ea"/>
                <a:cs typeface="+mj-cs"/>
              </a:rPr>
              <a:t>The circuit consists of the </a:t>
            </a:r>
            <a:r>
              <a:rPr lang="en-US" sz="1800" i="1" dirty="0">
                <a:ea typeface="+mj-ea"/>
                <a:cs typeface="+mj-cs"/>
              </a:rPr>
              <a:t>atoms</a:t>
            </a:r>
            <a:r>
              <a:rPr lang="en-US" sz="1800" dirty="0">
                <a:ea typeface="+mj-ea"/>
                <a:cs typeface="+mj-cs"/>
              </a:rPr>
              <a:t> of logic gates</a:t>
            </a:r>
          </a:p>
          <a:p>
            <a:pPr lvl="2"/>
            <a:r>
              <a:rPr lang="en-US" dirty="0"/>
              <a:t>We represent this atoms using spiders</a:t>
            </a:r>
            <a:endParaRPr lang="en-GB" dirty="0"/>
          </a:p>
          <a:p>
            <a:pPr lvl="2"/>
            <a:r>
              <a:rPr lang="en-GB" dirty="0"/>
              <a:t>Spiders represent the morphisms from before</a:t>
            </a:r>
            <a:endParaRPr lang="en-US" dirty="0"/>
          </a:p>
        </p:txBody>
      </p:sp>
      <p:pic>
        <p:nvPicPr>
          <p:cNvPr id="7" name="Grafik 3">
            <a:extLst>
              <a:ext uri="{FF2B5EF4-FFF2-40B4-BE49-F238E27FC236}">
                <a16:creationId xmlns:a16="http://schemas.microsoft.com/office/drawing/2014/main" id="{15544C7A-9BD6-A578-324D-20B111E3948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138" r="7544"/>
          <a:stretch/>
        </p:blipFill>
        <p:spPr>
          <a:xfrm>
            <a:off x="5604682" y="898655"/>
            <a:ext cx="3454409" cy="167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50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89F4-5617-A4CD-FFCD-149263B0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Spiders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95440-E117-000F-0336-7845E19974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en-GB" dirty="0"/>
                  <a:t>Spiders are the nodes in the graph</a:t>
                </a:r>
              </a:p>
              <a:p>
                <a:pPr lvl="2"/>
                <a:r>
                  <a:rPr lang="en-GB" dirty="0"/>
                  <a:t>Arbitrary number of inputs / outputs</a:t>
                </a:r>
              </a:p>
              <a:p>
                <a:pPr lvl="2"/>
                <a:r>
                  <a:rPr lang="en-GB" dirty="0"/>
                  <a:t>Represent linear maps</a:t>
                </a:r>
              </a:p>
              <a:p>
                <a:r>
                  <a:rPr lang="en-GB" dirty="0"/>
                  <a:t>Spider variations:</a:t>
                </a:r>
              </a:p>
              <a:p>
                <a:pPr lvl="2"/>
                <a:r>
                  <a:rPr lang="en-GB" dirty="0"/>
                  <a:t>Green </a:t>
                </a:r>
              </a:p>
              <a:p>
                <a:pPr lvl="3"/>
                <a:r>
                  <a:rPr lang="en-GB" dirty="0"/>
                  <a:t>Defined using with </a:t>
                </a:r>
                <a:r>
                  <a:rPr lang="en-GB" dirty="0" err="1"/>
                  <a:t>eigenbasis</a:t>
                </a:r>
                <a:r>
                  <a:rPr lang="en-GB" dirty="0"/>
                  <a:t> of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GB" dirty="0"/>
                  <a:t> matrix</a:t>
                </a:r>
              </a:p>
              <a:p>
                <a:pPr lvl="2"/>
                <a:r>
                  <a:rPr lang="en-GB" dirty="0"/>
                  <a:t>Red</a:t>
                </a:r>
              </a:p>
              <a:p>
                <a:pPr lvl="3"/>
                <a:r>
                  <a:rPr lang="en-GB" dirty="0"/>
                  <a:t>Defined using with </a:t>
                </a:r>
                <a:r>
                  <a:rPr lang="en-GB" dirty="0" err="1"/>
                  <a:t>eigenbasis</a:t>
                </a:r>
                <a:r>
                  <a:rPr lang="en-GB" dirty="0"/>
                  <a:t> of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dirty="0"/>
                  <a:t> matrix</a:t>
                </a:r>
              </a:p>
              <a:p>
                <a:pPr lvl="2"/>
                <a:r>
                  <a:rPr lang="en-GB" dirty="0"/>
                  <a:t>Can have a phase angle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GB" sz="160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6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>
            <a:extLst>
              <a:ext uri="{FF2B5EF4-FFF2-40B4-BE49-F238E27FC236}">
                <a16:creationId xmlns:a16="http://schemas.microsoft.com/office/drawing/2014/main" id="{E6B1BE2D-E595-5994-3982-6A96DC9174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93" b="35035"/>
          <a:stretch/>
        </p:blipFill>
        <p:spPr bwMode="auto">
          <a:xfrm>
            <a:off x="6270017" y="2691428"/>
            <a:ext cx="2269355" cy="186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0C1109F-31F9-197C-75E3-473170A151B0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7" t="-147" r="63490" b="33859"/>
          <a:stretch/>
        </p:blipFill>
        <p:spPr bwMode="auto">
          <a:xfrm>
            <a:off x="6374789" y="662139"/>
            <a:ext cx="2059809" cy="193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283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5EFD9-911C-ACEF-7032-6E078789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ZX-Calculus?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5323E2-AD87-179C-7F82-900F6FECBA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5885D0-D021-E9A7-D6B3-AA4A84F67B4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 graphical language extending circuit diagrams</a:t>
            </a:r>
          </a:p>
          <a:p>
            <a:pPr lvl="2"/>
            <a:r>
              <a:rPr lang="en-US" dirty="0"/>
              <a:t>Allows breaking up logic gates into smaller </a:t>
            </a:r>
            <a:r>
              <a:rPr lang="en-US" i="1" dirty="0"/>
              <a:t>atoms</a:t>
            </a:r>
          </a:p>
          <a:p>
            <a:pPr lvl="2"/>
            <a:r>
              <a:rPr lang="en-US" dirty="0"/>
              <a:t>The resulting graph is a </a:t>
            </a:r>
            <a:r>
              <a:rPr lang="en-US" i="1" dirty="0"/>
              <a:t>low-level</a:t>
            </a:r>
            <a:r>
              <a:rPr lang="en-US" dirty="0"/>
              <a:t> representation of the circuit</a:t>
            </a:r>
          </a:p>
          <a:p>
            <a:r>
              <a:rPr lang="en-US" dirty="0"/>
              <a:t>Using transformations on those atoms we can visually deduce</a:t>
            </a:r>
          </a:p>
          <a:p>
            <a:pPr lvl="2"/>
            <a:r>
              <a:rPr lang="en-US" dirty="0"/>
              <a:t>Properties of circuits</a:t>
            </a:r>
          </a:p>
          <a:p>
            <a:pPr lvl="2"/>
            <a:r>
              <a:rPr lang="en-US" dirty="0"/>
              <a:t>Entangled states</a:t>
            </a:r>
          </a:p>
          <a:p>
            <a:pPr lvl="2"/>
            <a:r>
              <a:rPr lang="en-US" dirty="0"/>
              <a:t>How quantum protocols work</a:t>
            </a:r>
          </a:p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9880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89F4-5617-A4CD-FFCD-149263B0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Spiders as linear 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95440-E117-000F-0336-7845E19974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10" y="1097007"/>
                <a:ext cx="5498228" cy="3510916"/>
              </a:xfrm>
            </p:spPr>
            <p:txBody>
              <a:bodyPr/>
              <a:lstStyle/>
              <a:p>
                <a:r>
                  <a:rPr lang="en-US" sz="1800" dirty="0"/>
                  <a:t>Each spider is a linear map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0…0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groupChr>
                      </m:e>
                      <m:li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⟨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0…0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limLow>
                      <m:limLow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groupChr>
                      </m:e>
                      <m:li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⟨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groupChr>
                      </m:e>
                      <m:li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</m:oMath>
                </a14:m>
                <a:endParaRPr lang="en-GB" sz="1000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𝑅𝑒𝑑𝑆𝑝𝑖𝑑𝑒𝑟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=</m:t>
                    </m:r>
                    <m:limLow>
                      <m:limLow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|+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+⟩</m:t>
                            </m:r>
                          </m:e>
                        </m:groupChr>
                      </m:e>
                      <m:li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⟨+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+|</m:t>
                            </m:r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limLow>
                      <m:limLow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groupChr>
                      </m:e>
                      <m:li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⟨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groupChr>
                      </m:e>
                      <m:li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</m:oMath>
                </a14:m>
                <a:endParaRPr lang="en-US" sz="1000" dirty="0"/>
              </a:p>
              <a:p>
                <a:r>
                  <a:rPr lang="en-US" sz="1800" dirty="0"/>
                  <a:t>Example Spider: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b="0" i="0" smtClean="0">
                                <a:latin typeface="Cambria Math" panose="02040503050406030204" pitchFamily="18" charset="0"/>
                              </a:rPr>
                              <m:t> 3</m:t>
                            </m:r>
                          </m:e>
                        </m:d>
                      </m:e>
                      <m:sub>
                        <m:r>
                          <a:rPr lang="de-DE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dirty="0"/>
                  <a:t> represents a</a:t>
                </a:r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dirty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dirty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dirty="0">
                        <a:latin typeface="Cambria Math" panose="02040503050406030204" pitchFamily="18" charset="0"/>
                      </a:rPr>
                      <m:t>=8×32</m:t>
                    </m:r>
                  </m:oMath>
                </a14:m>
                <a:r>
                  <a:rPr lang="en-US" dirty="0"/>
                  <a:t> matrix</a:t>
                </a:r>
                <a:endParaRPr lang="en-US" sz="1200" dirty="0"/>
              </a:p>
              <a:p>
                <a:pPr lvl="3"/>
                <a:r>
                  <a:rPr lang="en-US" dirty="0"/>
                  <a:t>Not unitary</a:t>
                </a:r>
              </a:p>
              <a:p>
                <a:pPr lvl="3"/>
                <a:r>
                  <a:rPr lang="en-US" dirty="0"/>
                  <a:t>Not even square</a:t>
                </a:r>
              </a:p>
              <a:p>
                <a:pPr lvl="2"/>
                <a:r>
                  <a:rPr lang="en-US" dirty="0"/>
                  <a:t>Spiders extend classical gates into non-dimensional matrices</a:t>
                </a:r>
              </a:p>
              <a:p>
                <a:pPr lvl="2"/>
                <a:endParaRPr lang="en-US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10" y="1097007"/>
                <a:ext cx="5498228" cy="3510916"/>
              </a:xfrm>
              <a:blipFill>
                <a:blip r:embed="rId2"/>
                <a:stretch>
                  <a:fillRect l="-6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76DE23A-3DC7-717A-9486-2B07EAE1037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5430987" y="712730"/>
            <a:ext cx="3575556" cy="11431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7BFF7-F00D-3C1C-0B13-34F9EDA6F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126" y="2655617"/>
            <a:ext cx="2707277" cy="133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80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89F4-5617-A4CD-FFCD-149263B0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Spiders for Basis States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95440-E117-000F-0336-7845E19974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21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22649"/>
                <a:ext cx="6585710" cy="4035942"/>
              </a:xfrm>
            </p:spPr>
            <p:txBody>
              <a:bodyPr/>
              <a:lstStyle/>
              <a:p>
                <a:r>
                  <a:rPr lang="en-GB" dirty="0"/>
                  <a:t>Spiders can represent States </a:t>
                </a:r>
                <a:r>
                  <a:rPr lang="en-GB" b="1" dirty="0"/>
                  <a:t>and</a:t>
                </a:r>
                <a:r>
                  <a:rPr lang="en-GB" dirty="0"/>
                  <a:t> Gates</a:t>
                </a:r>
              </a:p>
              <a:p>
                <a:pPr lvl="2"/>
                <a:r>
                  <a:rPr lang="en-GB" dirty="0"/>
                  <a:t>Global scalars are omitted</a:t>
                </a:r>
                <a:endParaRPr lang="en-US" dirty="0"/>
              </a:p>
              <a:p>
                <a:r>
                  <a:rPr lang="en-US" sz="1400" b="1" dirty="0"/>
                  <a:t>X-Basis: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0…0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⟨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0…0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groupChr>
                      </m:e>
                      <m:li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⟨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</m:oMath>
                </a14:m>
                <a:endParaRPr lang="de-DE" sz="1400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d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⋅1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⋅0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⋅1=</m:t>
                    </m:r>
                    <m:d>
                      <m:dPr>
                        <m:begChr m:val="["/>
                        <m:endChr m:val="]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∝|</m:t>
                    </m:r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de-DE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⟩</m:t>
                    </m:r>
                  </m:oMath>
                </a14:m>
                <a:endParaRPr lang="en-GB" sz="12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d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⋅1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⋅1=</m:t>
                    </m:r>
                    <m:d>
                      <m:dPr>
                        <m:begChr m:val="["/>
                        <m:endChr m:val="]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|−⟩</m:t>
                    </m:r>
                  </m:oMath>
                </a14:m>
                <a:endParaRPr lang="en-US" sz="1200" dirty="0"/>
              </a:p>
              <a:p>
                <a:pPr marL="176213" lvl="2" indent="0">
                  <a:buNone/>
                </a:pPr>
                <a:endParaRPr lang="en-US" sz="1200" dirty="0"/>
              </a:p>
              <a:p>
                <a:pPr lvl="1"/>
                <a:r>
                  <a:rPr lang="en-US" sz="1400" b="1" dirty="0"/>
                  <a:t>Z-Basis: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𝑅𝑒𝑑𝑆𝑝𝑖𝑑𝑒𝑟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=</m:t>
                    </m:r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|+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+⟩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⟨+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+|</m:t>
                            </m:r>
                          </m:e>
                        </m:groupChr>
                      </m:e>
                      <m:li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⟨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</m:oMath>
                </a14:m>
                <a:endParaRPr lang="en-US" sz="1400" dirty="0"/>
              </a:p>
              <a:p>
                <a:pPr lvl="2"/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𝑅𝑒𝑑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𝑆𝑝𝑖𝑑𝑒𝑟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d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⋅1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⋅0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⋅1=</m:t>
                    </m:r>
                    <m:d>
                      <m:dPr>
                        <m:begChr m:val="["/>
                        <m:endChr m:val="]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|0⟩</m:t>
                    </m:r>
                  </m:oMath>
                </a14:m>
                <a:endParaRPr lang="en-US" sz="1200" dirty="0"/>
              </a:p>
              <a:p>
                <a:pPr lvl="2"/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𝑅𝑒𝑑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𝑆𝑝𝑖𝑑𝑒𝑟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d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⋅1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⋅1=</m:t>
                    </m:r>
                    <m:d>
                      <m:dPr>
                        <m:begChr m:val="["/>
                        <m:endChr m:val="]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|1⟩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22649"/>
                <a:ext cx="6585710" cy="4035942"/>
              </a:xfrm>
              <a:blipFill>
                <a:blip r:embed="rId2"/>
                <a:stretch>
                  <a:fillRect l="-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7AAFB1A-94E9-6E38-B315-9FBA9EA2D02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6945017" y="1345157"/>
            <a:ext cx="1118031" cy="301868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23B664-2201-C70D-C45B-8FD1C7B3CEEF}"/>
                  </a:ext>
                </a:extLst>
              </p:cNvPr>
              <p:cNvSpPr txBox="1"/>
              <p:nvPr/>
            </p:nvSpPr>
            <p:spPr>
              <a:xfrm>
                <a:off x="7780963" y="1436761"/>
                <a:ext cx="937260" cy="382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de-DE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23B664-2201-C70D-C45B-8FD1C7B3C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963" y="1436761"/>
                <a:ext cx="937260" cy="382242"/>
              </a:xfrm>
              <a:prstGeom prst="rect">
                <a:avLst/>
              </a:prstGeom>
              <a:blipFill>
                <a:blip r:embed="rId4"/>
                <a:stretch>
                  <a:fillRect b="-112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48F1FED-E7DA-FA69-5AC0-AF4D5414D0E5}"/>
                  </a:ext>
                </a:extLst>
              </p:cNvPr>
              <p:cNvSpPr txBox="1"/>
              <p:nvPr/>
            </p:nvSpPr>
            <p:spPr>
              <a:xfrm>
                <a:off x="7780963" y="2257044"/>
                <a:ext cx="937260" cy="382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de-DE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de-DE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48F1FED-E7DA-FA69-5AC0-AF4D5414D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963" y="2257044"/>
                <a:ext cx="937260" cy="382242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E6950C-B233-4633-FA17-6CAE47369441}"/>
                  </a:ext>
                </a:extLst>
              </p:cNvPr>
              <p:cNvSpPr txBox="1"/>
              <p:nvPr/>
            </p:nvSpPr>
            <p:spPr>
              <a:xfrm>
                <a:off x="7780963" y="3133696"/>
                <a:ext cx="937260" cy="382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de-DE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de-DE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E6950C-B233-4633-FA17-6CAE47369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963" y="3133696"/>
                <a:ext cx="937260" cy="382242"/>
              </a:xfrm>
              <a:prstGeom prst="rect">
                <a:avLst/>
              </a:prstGeom>
              <a:blipFill>
                <a:blip r:embed="rId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E39E22-308A-EE0C-3AB5-525E5866D704}"/>
                  </a:ext>
                </a:extLst>
              </p:cNvPr>
              <p:cNvSpPr txBox="1"/>
              <p:nvPr/>
            </p:nvSpPr>
            <p:spPr>
              <a:xfrm>
                <a:off x="7780963" y="3953979"/>
                <a:ext cx="937260" cy="382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de-DE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de-DE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E39E22-308A-EE0C-3AB5-525E5866D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963" y="3953979"/>
                <a:ext cx="937260" cy="382242"/>
              </a:xfrm>
              <a:prstGeom prst="rect">
                <a:avLst/>
              </a:prstGeom>
              <a:blipFill>
                <a:blip r:embed="rId7"/>
                <a:stretch>
                  <a:fillRect b="-112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4453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AFBF1221-687E-E94E-E372-40DFD644CF2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473463" y="802568"/>
            <a:ext cx="2120193" cy="33182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2489F4-5617-A4CD-FFCD-149263B0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Spiders for Pauli Matrices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95440-E117-000F-0336-7845E19974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22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22649"/>
                <a:ext cx="6585710" cy="4035942"/>
              </a:xfrm>
            </p:spPr>
            <p:txBody>
              <a:bodyPr/>
              <a:lstStyle/>
              <a:p>
                <a:r>
                  <a:rPr lang="en-US" sz="1400" b="1" dirty="0"/>
                  <a:t>Pauli-Z: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0…0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⟨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0…0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groupChr>
                      </m:e>
                      <m:li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⟨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</m:oMath>
                </a14:m>
                <a:endParaRPr lang="de-DE" sz="1400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1200" i="1" dirty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i="1" dirty="0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d>
                      </m:e>
                      <m:sub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de-DE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de-DE" sz="1200" i="1" dirty="0">
                        <a:latin typeface="Cambria Math" panose="02040503050406030204" pitchFamily="18" charset="0"/>
                      </a:rPr>
                      <m:t>⟨0|</m:t>
                    </m:r>
                    <m:r>
                      <a:rPr lang="en-US" sz="12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de-DE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de-DE" sz="1200" i="1" dirty="0">
                        <a:latin typeface="Cambria Math" panose="02040503050406030204" pitchFamily="18" charset="0"/>
                      </a:rPr>
                      <m:t>⟨1|=</m:t>
                    </m:r>
                    <m:d>
                      <m:dPr>
                        <m:begChr m:val="["/>
                        <m:endChr m:val="]"/>
                        <m:ctrlPr>
                          <a:rPr lang="de-DE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2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de-DE" sz="12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i="1" dirty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sz="1200" i="1" dirty="0">
                  <a:latin typeface="Cambria Math" panose="02040503050406030204" pitchFamily="18" charset="0"/>
                </a:endParaRPr>
              </a:p>
              <a:p>
                <a:pPr lvl="2"/>
                <a:endParaRPr lang="en-US" sz="1200" dirty="0"/>
              </a:p>
              <a:p>
                <a:pPr lvl="1"/>
                <a:r>
                  <a:rPr lang="en-US" sz="1400" b="1" dirty="0"/>
                  <a:t>Pauli-X: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𝑅𝑒𝑑𝑆𝑝𝑖𝑑𝑒𝑟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   =</m:t>
                    </m:r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|+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+⟩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⟨+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+|</m:t>
                            </m:r>
                          </m:e>
                        </m:groupChr>
                      </m:e>
                      <m:li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lim>
                    </m:limLow>
                    <m:limLow>
                      <m:limLow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⟨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groupChr>
                      </m:e>
                      <m:lim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</m:oMath>
                </a14:m>
                <a:endParaRPr lang="en-US" sz="1400" dirty="0"/>
              </a:p>
              <a:p>
                <a:pPr lvl="2"/>
                <a14:m>
                  <m:oMath xmlns:m="http://schemas.openxmlformats.org/officeDocument/2006/math">
                    <m:r>
                      <a:rPr lang="de-DE" sz="1200" i="1">
                        <a:latin typeface="Cambria Math" panose="02040503050406030204" pitchFamily="18" charset="0"/>
                      </a:rPr>
                      <m:t>𝑅𝑒𝑑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𝑆𝑝𝑖𝑑𝑒𝑟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d>
                      </m:e>
                      <m:sub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⟨+|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⟨−|=</m:t>
                    </m:r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200" i="1" dirty="0">
                  <a:latin typeface="Cambria Math" panose="02040503050406030204" pitchFamily="18" charset="0"/>
                </a:endParaRPr>
              </a:p>
              <a:p>
                <a:pPr lvl="2"/>
                <a:endParaRPr lang="en-US" sz="120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1400" b="1" dirty="0">
                    <a:ea typeface="+mj-ea"/>
                    <a:cs typeface="+mj-cs"/>
                  </a:rPr>
                  <a:t>Pauli-Y: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de-DE" sz="1200" i="1">
                        <a:latin typeface="Cambria Math" panose="02040503050406030204" pitchFamily="18" charset="0"/>
                      </a:rPr>
                      <m:t>𝑅𝑒𝑑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𝑆𝑝𝑖𝑑𝑒𝑟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d>
                      </m:e>
                      <m:sub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i="1" dirty="0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d>
                      </m:e>
                      <m:sub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2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de-DE" sz="1200" b="0" i="1" dirty="0" smtClean="0">
                        <a:latin typeface="Cambria Math" panose="02040503050406030204" pitchFamily="18" charset="0"/>
                      </a:rPr>
                      <m:t>∘</m:t>
                    </m:r>
                    <m:d>
                      <m:dPr>
                        <m:begChr m:val="["/>
                        <m:endChr m:val="]"/>
                        <m:ctrlPr>
                          <a:rPr lang="de-DE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2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sz="1200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de-DE" sz="12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2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2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sz="1200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de-DE" sz="1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sz="12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de-DE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de-DE" sz="1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1200" b="1" dirty="0"/>
              </a:p>
              <a:p>
                <a:pPr lvl="2"/>
                <a:endParaRPr lang="en-US" sz="12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22649"/>
                <a:ext cx="6585710" cy="4035942"/>
              </a:xfrm>
              <a:blipFill>
                <a:blip r:embed="rId3"/>
                <a:stretch>
                  <a:fillRect l="-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23B664-2201-C70D-C45B-8FD1C7B3CEEF}"/>
                  </a:ext>
                </a:extLst>
              </p:cNvPr>
              <p:cNvSpPr txBox="1"/>
              <p:nvPr/>
            </p:nvSpPr>
            <p:spPr>
              <a:xfrm>
                <a:off x="7967522" y="1139855"/>
                <a:ext cx="1147086" cy="382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23B664-2201-C70D-C45B-8FD1C7B3C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7522" y="1139855"/>
                <a:ext cx="1147086" cy="3822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95BF0B-8D22-66C7-2F52-D707EE5FAA15}"/>
                  </a:ext>
                </a:extLst>
              </p:cNvPr>
              <p:cNvSpPr txBox="1"/>
              <p:nvPr/>
            </p:nvSpPr>
            <p:spPr>
              <a:xfrm>
                <a:off x="7898942" y="2379311"/>
                <a:ext cx="1147086" cy="382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95BF0B-8D22-66C7-2F52-D707EE5FA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942" y="2379311"/>
                <a:ext cx="1147086" cy="3822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09A34BC-449A-4397-72A2-C4D03732738E}"/>
                  </a:ext>
                </a:extLst>
              </p:cNvPr>
              <p:cNvSpPr txBox="1"/>
              <p:nvPr/>
            </p:nvSpPr>
            <p:spPr>
              <a:xfrm>
                <a:off x="7967522" y="3618767"/>
                <a:ext cx="1147086" cy="382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09A34BC-449A-4397-72A2-C4D037327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7522" y="3618767"/>
                <a:ext cx="1147086" cy="3822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8869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89F4-5617-A4CD-FFCD-149263B0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Spider for Identity Matrix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95440-E117-000F-0336-7845E19974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23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8" y="1022649"/>
                <a:ext cx="7405405" cy="4035942"/>
              </a:xfrm>
            </p:spPr>
            <p:txBody>
              <a:bodyPr/>
              <a:lstStyle/>
              <a:p>
                <a:r>
                  <a:rPr lang="en-US" dirty="0"/>
                  <a:t>Every spider of arity 2 and phase angle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dirty="0"/>
                  <a:t>is an identity matrix</a:t>
                </a:r>
              </a:p>
              <a:p>
                <a:pPr lvl="2"/>
                <a:r>
                  <a:rPr lang="en-US" dirty="0">
                    <a:ea typeface="+mj-ea"/>
                    <a:cs typeface="+mj-cs"/>
                  </a:rPr>
                  <a:t>If spider has no angle, it implicitly means </a:t>
                </a:r>
                <a14:m>
                  <m:oMath xmlns:m="http://schemas.openxmlformats.org/officeDocument/2006/math">
                    <m:r>
                      <a:rPr lang="de-DE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𝛼</m:t>
                    </m:r>
                    <m:r>
                      <a:rPr lang="de-DE">
                        <a:latin typeface="Cambria Math" panose="02040503050406030204" pitchFamily="18" charset="0"/>
                        <a:ea typeface="+mj-ea"/>
                        <a:cs typeface="+mj-cs"/>
                      </a:rPr>
                      <m:t>=0</m:t>
                    </m:r>
                  </m:oMath>
                </a14:m>
                <a:endParaRPr lang="en-US" sz="1600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d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⟨0|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⋅0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⟨1|=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𝑅𝑒𝑑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𝑆𝑝𝑖𝑑𝑒𝑟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</m:d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⟨+|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⋅0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⟨−|=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 eaLnBrk="1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+mj-ea"/>
                    <a:cs typeface="+mj-cs"/>
                  </a:rPr>
                  <a:t>This is an important rewrite rule!</a:t>
                </a:r>
              </a:p>
              <a:p>
                <a:pPr lvl="2"/>
                <a:r>
                  <a:rPr lang="en-US" dirty="0"/>
                  <a:t>Identity spiders can just be removed from the diagram</a:t>
                </a:r>
              </a:p>
              <a:p>
                <a:pPr marL="457200" lvl="1" indent="0">
                  <a:buNone/>
                </a:pPr>
                <a:endParaRPr lang="en-US" sz="160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8" y="1022649"/>
                <a:ext cx="7405405" cy="4035942"/>
              </a:xfrm>
              <a:blipFill>
                <a:blip r:embed="rId2"/>
                <a:stretch>
                  <a:fillRect l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740DAA0-6087-826F-E7BF-55959338CAA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3"/>
          <a:srcRect b="54387"/>
          <a:stretch/>
        </p:blipFill>
        <p:spPr>
          <a:xfrm>
            <a:off x="1009972" y="3695148"/>
            <a:ext cx="1281122" cy="1283842"/>
          </a:xfr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70AC01C5-4900-3445-057B-E7AB3B9A33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138" b="4612"/>
          <a:stretch/>
        </p:blipFill>
        <p:spPr>
          <a:xfrm>
            <a:off x="6637775" y="3705391"/>
            <a:ext cx="1281122" cy="12736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5DA98B-8929-FD46-7055-332687D038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21" r="9941" b="70159"/>
          <a:stretch/>
        </p:blipFill>
        <p:spPr>
          <a:xfrm>
            <a:off x="2442705" y="3835599"/>
            <a:ext cx="1389838" cy="11029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9D2AB1-29C6-8A1F-2ECB-B8871D6AAE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21" t="70250" r="13041" b="-91"/>
          <a:stretch/>
        </p:blipFill>
        <p:spPr>
          <a:xfrm>
            <a:off x="5096247" y="3860514"/>
            <a:ext cx="1389838" cy="11029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E9BB4F1-7EBD-7A3E-6CD0-A43E14372E5C}"/>
                  </a:ext>
                </a:extLst>
              </p:cNvPr>
              <p:cNvSpPr txBox="1"/>
              <p:nvPr/>
            </p:nvSpPr>
            <p:spPr>
              <a:xfrm>
                <a:off x="2207382" y="4196710"/>
                <a:ext cx="211596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E9BB4F1-7EBD-7A3E-6CD0-A43E14372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382" y="4196710"/>
                <a:ext cx="211596" cy="280718"/>
              </a:xfrm>
              <a:prstGeom prst="rect">
                <a:avLst/>
              </a:prstGeom>
              <a:blipFill>
                <a:blip r:embed="rId5"/>
                <a:stretch>
                  <a:fillRect l="-5714" r="-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FD4216-C5B3-7377-6AFE-097E788BACCA}"/>
                  </a:ext>
                </a:extLst>
              </p:cNvPr>
              <p:cNvSpPr txBox="1"/>
              <p:nvPr/>
            </p:nvSpPr>
            <p:spPr>
              <a:xfrm>
                <a:off x="6486085" y="4195998"/>
                <a:ext cx="211596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FD4216-C5B3-7377-6AFE-097E788BA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085" y="4195998"/>
                <a:ext cx="211596" cy="280718"/>
              </a:xfrm>
              <a:prstGeom prst="rect">
                <a:avLst/>
              </a:prstGeom>
              <a:blipFill>
                <a:blip r:embed="rId6"/>
                <a:stretch>
                  <a:fillRect l="-5714" r="-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ED8807-3CC9-7E81-E33D-6E214FF07E22}"/>
                  </a:ext>
                </a:extLst>
              </p:cNvPr>
              <p:cNvSpPr txBox="1"/>
              <p:nvPr/>
            </p:nvSpPr>
            <p:spPr>
              <a:xfrm>
                <a:off x="3823120" y="4196710"/>
                <a:ext cx="211596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ED8807-3CC9-7E81-E33D-6E214FF07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120" y="4196710"/>
                <a:ext cx="211596" cy="280718"/>
              </a:xfrm>
              <a:prstGeom prst="rect">
                <a:avLst/>
              </a:prstGeom>
              <a:blipFill>
                <a:blip r:embed="rId7"/>
                <a:stretch>
                  <a:fillRect l="-5714" r="-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A8B807-8AB3-A8E1-5667-6D29FF80BDA1}"/>
                  </a:ext>
                </a:extLst>
              </p:cNvPr>
              <p:cNvSpPr txBox="1"/>
              <p:nvPr/>
            </p:nvSpPr>
            <p:spPr>
              <a:xfrm>
                <a:off x="4929268" y="4195998"/>
                <a:ext cx="211596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A8B807-8AB3-A8E1-5667-6D29FF80B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268" y="4195998"/>
                <a:ext cx="211596" cy="280718"/>
              </a:xfrm>
              <a:prstGeom prst="rect">
                <a:avLst/>
              </a:prstGeom>
              <a:blipFill>
                <a:blip r:embed="rId8"/>
                <a:stretch>
                  <a:fillRect l="-5882" r="-8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49907E2-C23D-46AD-510D-6BE99A937D10}"/>
              </a:ext>
            </a:extLst>
          </p:cNvPr>
          <p:cNvCxnSpPr/>
          <p:nvPr/>
        </p:nvCxnSpPr>
        <p:spPr>
          <a:xfrm>
            <a:off x="4144191" y="4337069"/>
            <a:ext cx="6433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719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89F4-5617-A4CD-FFCD-149263B0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Spider for Bell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22649"/>
                <a:ext cx="6958002" cy="4035942"/>
              </a:xfrm>
            </p:spPr>
            <p:txBody>
              <a:bodyPr/>
              <a:lstStyle/>
              <a:p>
                <a:r>
                  <a:rPr lang="en-US" dirty="0"/>
                  <a:t>Spiders can generate entangled States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 2</m:t>
                            </m:r>
                          </m:e>
                        </m:d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⋅1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⋅0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11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⋅1=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US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  <a:p>
                <a:pPr lvl="1" eaLnBrk="1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+mj-ea"/>
                    <a:cs typeface="+mj-cs"/>
                  </a:rPr>
                  <a:t>Using the identity rule from before we get a CAP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200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20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US" sz="120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1200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1200" dirty="0"/>
                  <a:t> </a:t>
                </a:r>
                <a:r>
                  <a:rPr lang="en-US" dirty="0"/>
                  <a:t>represent the Unit-Morphism from the compact monoidal category</a:t>
                </a:r>
                <a:endParaRPr lang="en-US" sz="1200" dirty="0"/>
              </a:p>
              <a:p>
                <a:pPr lvl="2"/>
                <a:endParaRPr lang="en-US" sz="1200" dirty="0"/>
              </a:p>
              <a:p>
                <a:pPr marL="457200" lvl="1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DACFFD-AFCB-0DC6-E687-DDF5F42AB1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22649"/>
                <a:ext cx="6958002" cy="4035942"/>
              </a:xfrm>
              <a:blipFill>
                <a:blip r:embed="rId2"/>
                <a:stretch>
                  <a:fillRect l="-5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0362AD5-27C5-B741-0B20-085EC7301FA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3"/>
          <a:srcRect b="55959"/>
          <a:stretch/>
        </p:blipFill>
        <p:spPr>
          <a:xfrm>
            <a:off x="2558507" y="3447081"/>
            <a:ext cx="1274218" cy="1577681"/>
          </a:xfrm>
        </p:spPr>
      </p:pic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35A4D7E0-2A26-94F4-AD87-924FAFFCB7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23" t="57566" r="523" b="-1607"/>
          <a:stretch/>
        </p:blipFill>
        <p:spPr>
          <a:xfrm>
            <a:off x="4624252" y="3226901"/>
            <a:ext cx="1479369" cy="18316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A3B74F-DA56-86E9-3991-10C67E169A41}"/>
                  </a:ext>
                </a:extLst>
              </p:cNvPr>
              <p:cNvSpPr txBox="1"/>
              <p:nvPr/>
            </p:nvSpPr>
            <p:spPr>
              <a:xfrm>
                <a:off x="4170318" y="4095562"/>
                <a:ext cx="211596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A3B74F-DA56-86E9-3991-10C67E169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318" y="4095562"/>
                <a:ext cx="211596" cy="280718"/>
              </a:xfrm>
              <a:prstGeom prst="rect">
                <a:avLst/>
              </a:prstGeom>
              <a:blipFill>
                <a:blip r:embed="rId4"/>
                <a:stretch>
                  <a:fillRect l="-5714" r="-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8154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89F4-5617-A4CD-FFCD-149263B0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Spiders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DACFFD-AFCB-0DC6-E687-DDF5F42AB18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9" y="1022649"/>
            <a:ext cx="6958002" cy="4035942"/>
          </a:xfrm>
        </p:spPr>
        <p:txBody>
          <a:bodyPr/>
          <a:lstStyle/>
          <a:p>
            <a:r>
              <a:rPr lang="en-US" dirty="0"/>
              <a:t>Bigger Graphs can be constructed by connecting spiders</a:t>
            </a:r>
          </a:p>
          <a:p>
            <a:pPr lvl="2"/>
            <a:r>
              <a:rPr lang="en-US" dirty="0"/>
              <a:t>Every output of a spider gets connected to the input of another spider</a:t>
            </a:r>
          </a:p>
          <a:p>
            <a:pPr lvl="2"/>
            <a:r>
              <a:rPr lang="en-US" dirty="0"/>
              <a:t>Again: Only Topology matters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a typeface="+mj-ea"/>
                <a:cs typeface="+mj-cs"/>
              </a:rPr>
              <a:t>The resulting graph can represent a quantum circuit</a:t>
            </a:r>
          </a:p>
          <a:p>
            <a:pPr lvl="2"/>
            <a:r>
              <a:rPr lang="en-US" dirty="0"/>
              <a:t>But not every graph is a valid circuit</a:t>
            </a:r>
          </a:p>
          <a:p>
            <a:pPr lvl="2"/>
            <a:endParaRPr lang="en-US" sz="1200" dirty="0"/>
          </a:p>
          <a:p>
            <a:pPr marL="457200" lvl="1" indent="0">
              <a:buNone/>
            </a:pPr>
            <a:endParaRPr lang="en-US" sz="16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624DAC6-4DB6-44F0-2634-AFC41BE3D68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467590" y="3040620"/>
            <a:ext cx="2913062" cy="1512898"/>
          </a:xfrm>
        </p:spPr>
      </p:pic>
    </p:spTree>
    <p:extLst>
      <p:ext uri="{BB962C8B-B14F-4D97-AF65-F5344CB8AC3E}">
        <p14:creationId xmlns:p14="http://schemas.microsoft.com/office/powerpoint/2010/main" val="897766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624DAC6-4DB6-44F0-2634-AFC41BE3D68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535103" y="957094"/>
            <a:ext cx="3608897" cy="187428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2489F4-5617-A4CD-FFCD-149263B0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Calculating a Graph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DACFFD-AFCB-0DC6-E687-DDF5F42AB18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9" y="1022649"/>
            <a:ext cx="7438062" cy="4035942"/>
          </a:xfrm>
        </p:spPr>
        <p:txBody>
          <a:bodyPr/>
          <a:lstStyle/>
          <a:p>
            <a:r>
              <a:rPr lang="en-US" dirty="0"/>
              <a:t>To calculate the matrix representation</a:t>
            </a:r>
          </a:p>
          <a:p>
            <a:pPr lvl="2"/>
            <a:r>
              <a:rPr lang="en-US" dirty="0"/>
              <a:t>Divide the graph into regions</a:t>
            </a:r>
          </a:p>
          <a:p>
            <a:pPr lvl="2"/>
            <a:r>
              <a:rPr lang="en-US" dirty="0"/>
              <a:t>Each region must contain </a:t>
            </a:r>
            <a:r>
              <a:rPr lang="en-US" b="1" dirty="0"/>
              <a:t>exactly</a:t>
            </a:r>
            <a:r>
              <a:rPr lang="en-US" dirty="0"/>
              <a:t> one spider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a typeface="+mj-ea"/>
                <a:cs typeface="+mj-cs"/>
              </a:rPr>
              <a:t>Simplification works just like normal circuits</a:t>
            </a:r>
          </a:p>
          <a:p>
            <a:pPr lvl="2"/>
            <a:r>
              <a:rPr lang="en-US" dirty="0"/>
              <a:t>“parallel” parts are combined using the tensor product</a:t>
            </a:r>
          </a:p>
          <a:p>
            <a:pPr lvl="2"/>
            <a:r>
              <a:rPr lang="en-US" dirty="0"/>
              <a:t>“sequential” parts are combined using the matrix product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ea typeface="+mj-ea"/>
                <a:cs typeface="+mj-cs"/>
              </a:rPr>
              <a:t>The resulting matrix represents the circuit</a:t>
            </a:r>
          </a:p>
          <a:p>
            <a:pPr lvl="2"/>
            <a:r>
              <a:rPr lang="en-US" dirty="0"/>
              <a:t>It is not necessary square / unitary</a:t>
            </a:r>
            <a:endParaRPr lang="en-US" sz="1600" dirty="0">
              <a:ea typeface="+mj-ea"/>
              <a:cs typeface="+mj-cs"/>
            </a:endParaRPr>
          </a:p>
          <a:p>
            <a:pPr lvl="2"/>
            <a:endParaRPr lang="en-US" sz="1200" dirty="0"/>
          </a:p>
          <a:p>
            <a:pPr marL="457200" lvl="1" indent="0">
              <a:buNone/>
            </a:pPr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31AC8A-11FA-2660-79B1-2BEC118C6419}"/>
              </a:ext>
            </a:extLst>
          </p:cNvPr>
          <p:cNvSpPr/>
          <p:nvPr/>
        </p:nvSpPr>
        <p:spPr>
          <a:xfrm>
            <a:off x="5769607" y="1074418"/>
            <a:ext cx="1429805" cy="751115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A304CC-02FB-C714-ADD9-713EA44D907F}"/>
              </a:ext>
            </a:extLst>
          </p:cNvPr>
          <p:cNvSpPr/>
          <p:nvPr/>
        </p:nvSpPr>
        <p:spPr>
          <a:xfrm>
            <a:off x="5769606" y="2160933"/>
            <a:ext cx="1429805" cy="728134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F9D74D-7F60-F3AA-0021-2DD65C91B53E}"/>
              </a:ext>
            </a:extLst>
          </p:cNvPr>
          <p:cNvSpPr/>
          <p:nvPr/>
        </p:nvSpPr>
        <p:spPr>
          <a:xfrm>
            <a:off x="7266361" y="1074418"/>
            <a:ext cx="1538149" cy="1814649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CCB951-9D76-FE44-27ED-1199D99656B7}"/>
                  </a:ext>
                </a:extLst>
              </p:cNvPr>
              <p:cNvSpPr txBox="1"/>
              <p:nvPr/>
            </p:nvSpPr>
            <p:spPr>
              <a:xfrm>
                <a:off x="5842773" y="1526167"/>
                <a:ext cx="277897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CCB951-9D76-FE44-27ED-1199D9965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773" y="1526167"/>
                <a:ext cx="277897" cy="280718"/>
              </a:xfrm>
              <a:prstGeom prst="rect">
                <a:avLst/>
              </a:prstGeom>
              <a:blipFill>
                <a:blip r:embed="rId3"/>
                <a:stretch>
                  <a:fillRect l="-13043" r="-2174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78C4D0-039D-4468-3CDF-5558406F1DB1}"/>
                  </a:ext>
                </a:extLst>
              </p:cNvPr>
              <p:cNvSpPr txBox="1"/>
              <p:nvPr/>
            </p:nvSpPr>
            <p:spPr>
              <a:xfrm>
                <a:off x="5877637" y="2577997"/>
                <a:ext cx="282641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78C4D0-039D-4468-3CDF-5558406F1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637" y="2577997"/>
                <a:ext cx="282641" cy="280718"/>
              </a:xfrm>
              <a:prstGeom prst="rect">
                <a:avLst/>
              </a:prstGeom>
              <a:blipFill>
                <a:blip r:embed="rId4"/>
                <a:stretch>
                  <a:fillRect l="-12766" r="-2128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4A48D8-219C-C0FC-9427-3E7711B48164}"/>
                  </a:ext>
                </a:extLst>
              </p:cNvPr>
              <p:cNvSpPr txBox="1"/>
              <p:nvPr/>
            </p:nvSpPr>
            <p:spPr>
              <a:xfrm>
                <a:off x="7710343" y="1143543"/>
                <a:ext cx="282641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4A48D8-219C-C0FC-9427-3E7711B48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0343" y="1143543"/>
                <a:ext cx="282641" cy="280718"/>
              </a:xfrm>
              <a:prstGeom prst="rect">
                <a:avLst/>
              </a:prstGeom>
              <a:blipFill>
                <a:blip r:embed="rId5"/>
                <a:stretch>
                  <a:fillRect l="-15217" r="-4348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877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DAB57-4699-9F79-09CD-53D8F2696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CNOT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ED54F5-C8D3-A8D9-AA9A-E5842A83F9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27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C69C39-05B6-701F-1C30-91C3AD6F5D5C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97007"/>
                <a:ext cx="5361067" cy="3510916"/>
              </a:xfrm>
            </p:spPr>
            <p:txBody>
              <a:bodyPr/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Evaluate parallel Sections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200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𝑅𝑒𝑑𝑆𝑝𝑖𝑑𝑒𝑟</m:t>
                    </m:r>
                    <m:d>
                      <m:d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de-DE" sz="1200" dirty="0"/>
              </a:p>
              <a:p>
                <a:pPr lvl="2"/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𝐺𝑟𝑒𝑒𝑛𝑆𝑝𝑖𝑑𝑒𝑟</m:t>
                    </m:r>
                    <m:d>
                      <m:d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2,1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de-DE" sz="1000" b="0" dirty="0"/>
              </a:p>
              <a:p>
                <a:pPr marL="457200" lvl="1" indent="0">
                  <a:buNone/>
                </a:pP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Combine sequential Regions</a:t>
                </a:r>
              </a:p>
              <a:p>
                <a:pPr marL="523875" lvl="2" indent="-342900"/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𝐶𝑁𝑂𝑇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20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C69C39-05B6-701F-1C30-91C3AD6F5D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97007"/>
                <a:ext cx="5361067" cy="3510916"/>
              </a:xfrm>
              <a:blipFill>
                <a:blip r:embed="rId2"/>
                <a:stretch>
                  <a:fillRect l="-6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609A600-51C4-F2F7-F63D-655AE498512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695" y="3530510"/>
            <a:ext cx="8092777" cy="103196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A77B22-ADF7-1CA4-62A1-29A19FF49672}"/>
              </a:ext>
            </a:extLst>
          </p:cNvPr>
          <p:cNvSpPr/>
          <p:nvPr/>
        </p:nvSpPr>
        <p:spPr>
          <a:xfrm>
            <a:off x="2556039" y="3452741"/>
            <a:ext cx="686856" cy="619605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F4BB9A-73BA-F033-3729-F09895C64189}"/>
                  </a:ext>
                </a:extLst>
              </p:cNvPr>
              <p:cNvSpPr txBox="1"/>
              <p:nvPr/>
            </p:nvSpPr>
            <p:spPr>
              <a:xfrm>
                <a:off x="2621570" y="3765774"/>
                <a:ext cx="277897" cy="2807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F4BB9A-73BA-F033-3729-F09895C64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570" y="3765774"/>
                <a:ext cx="277897" cy="280718"/>
              </a:xfrm>
              <a:prstGeom prst="rect">
                <a:avLst/>
              </a:prstGeom>
              <a:blipFill>
                <a:blip r:embed="rId5"/>
                <a:stretch>
                  <a:fillRect l="-13043" r="-2174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3F4029F1-6633-C20F-68B8-B2B231614811}"/>
              </a:ext>
            </a:extLst>
          </p:cNvPr>
          <p:cNvSpPr/>
          <p:nvPr/>
        </p:nvSpPr>
        <p:spPr>
          <a:xfrm>
            <a:off x="3269021" y="3452741"/>
            <a:ext cx="686856" cy="619605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D10A03-77B1-D04B-DA63-970F0E1DC509}"/>
              </a:ext>
            </a:extLst>
          </p:cNvPr>
          <p:cNvSpPr/>
          <p:nvPr/>
        </p:nvSpPr>
        <p:spPr>
          <a:xfrm>
            <a:off x="2558290" y="4097997"/>
            <a:ext cx="686856" cy="619605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6A03E1-0E24-FAA1-6C79-3DA855DCB80D}"/>
              </a:ext>
            </a:extLst>
          </p:cNvPr>
          <p:cNvSpPr/>
          <p:nvPr/>
        </p:nvSpPr>
        <p:spPr>
          <a:xfrm>
            <a:off x="3271272" y="4097997"/>
            <a:ext cx="686856" cy="619605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6BAA459-C1FD-474D-D374-9B56B2581449}"/>
                  </a:ext>
                </a:extLst>
              </p:cNvPr>
              <p:cNvSpPr txBox="1"/>
              <p:nvPr/>
            </p:nvSpPr>
            <p:spPr>
              <a:xfrm>
                <a:off x="2621570" y="4444840"/>
                <a:ext cx="277897" cy="2807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6BAA459-C1FD-474D-D374-9B56B2581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570" y="4444840"/>
                <a:ext cx="277897" cy="280718"/>
              </a:xfrm>
              <a:prstGeom prst="rect">
                <a:avLst/>
              </a:prstGeom>
              <a:blipFill>
                <a:blip r:embed="rId6"/>
                <a:stretch>
                  <a:fillRect l="-13043" r="-4348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0B67527-AB22-1797-3AFD-D7048D5CD94F}"/>
                  </a:ext>
                </a:extLst>
              </p:cNvPr>
              <p:cNvSpPr txBox="1"/>
              <p:nvPr/>
            </p:nvSpPr>
            <p:spPr>
              <a:xfrm>
                <a:off x="3612449" y="3778395"/>
                <a:ext cx="277897" cy="2807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0B67527-AB22-1797-3AFD-D7048D5CD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2449" y="3778395"/>
                <a:ext cx="277897" cy="280718"/>
              </a:xfrm>
              <a:prstGeom prst="rect">
                <a:avLst/>
              </a:prstGeom>
              <a:blipFill>
                <a:blip r:embed="rId7"/>
                <a:stretch>
                  <a:fillRect l="-15556" r="-6667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F9E3F9A-518C-8F40-9BE1-B4FF4FC9AC6E}"/>
                  </a:ext>
                </a:extLst>
              </p:cNvPr>
              <p:cNvSpPr txBox="1"/>
              <p:nvPr/>
            </p:nvSpPr>
            <p:spPr>
              <a:xfrm>
                <a:off x="3612448" y="4444264"/>
                <a:ext cx="277897" cy="2807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F9E3F9A-518C-8F40-9BE1-B4FF4FC9A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2448" y="4444264"/>
                <a:ext cx="277897" cy="280718"/>
              </a:xfrm>
              <a:prstGeom prst="rect">
                <a:avLst/>
              </a:prstGeom>
              <a:blipFill>
                <a:blip r:embed="rId8"/>
                <a:stretch>
                  <a:fillRect l="-15556" r="-6667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9634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DAB57-4699-9F79-09CD-53D8F2696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CNOT Parallel Sections</a:t>
            </a:r>
          </a:p>
        </p:txBody>
      </p:sp>
      <p:pic>
        <p:nvPicPr>
          <p:cNvPr id="9" name="Content Placeholder 11">
            <a:extLst>
              <a:ext uri="{FF2B5EF4-FFF2-40B4-BE49-F238E27FC236}">
                <a16:creationId xmlns:a16="http://schemas.microsoft.com/office/drawing/2014/main" id="{E05E6B45-1D53-EE46-ED7C-ADE444E587F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704" r="50434"/>
          <a:stretch/>
        </p:blipFill>
        <p:spPr>
          <a:xfrm>
            <a:off x="6430183" y="908275"/>
            <a:ext cx="2994669" cy="174674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ED54F5-C8D3-A8D9-AA9A-E5842A83F9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28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C69C39-05B6-701F-1C30-91C3AD6F5D5C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97007"/>
                <a:ext cx="8092777" cy="3510916"/>
              </a:xfrm>
            </p:spPr>
            <p:txBody>
              <a:bodyPr/>
              <a:lstStyle/>
              <a:p>
                <a:pPr lvl="1"/>
                <a14:m>
                  <m:oMath xmlns:m="http://schemas.openxmlformats.org/officeDocument/2006/math">
                    <m:r>
                      <a:rPr lang="de-DE" sz="1400" dirty="0" smtClean="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𝐴</m:t>
                    </m:r>
                    <m:r>
                      <a:rPr lang="de-DE" sz="1400" dirty="0" smtClean="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lang="de-DE" sz="1400" dirty="0" smtClean="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𝑖</m:t>
                    </m:r>
                    <m:sSub>
                      <m:sSubPr>
                        <m:ctrlPr>
                          <a:rPr lang="de-DE" sz="1400" i="1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de-DE" sz="1400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𝑑</m:t>
                        </m:r>
                      </m:e>
                      <m:sub>
                        <m:r>
                          <a:rPr lang="de-DE" sz="1400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sub>
                    </m:sSub>
                    <m:r>
                      <a:rPr lang="de-DE" sz="1400" dirty="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⊗</m:t>
                    </m:r>
                    <m:r>
                      <a:rPr lang="de-DE" sz="1400" dirty="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𝑅𝑒𝑑𝑆𝑝𝑖𝑑𝑒𝑟</m:t>
                    </m:r>
                    <m:d>
                      <m:dPr>
                        <m:ctrlPr>
                          <a:rPr lang="de-DE" sz="1400" i="1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dPr>
                      <m:e>
                        <m:r>
                          <a:rPr lang="de-DE" sz="1400" b="0" i="0" dirty="0" smtClean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1</m:t>
                        </m:r>
                        <m:r>
                          <a:rPr lang="de-DE" sz="1400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, </m:t>
                        </m:r>
                        <m:r>
                          <a:rPr lang="de-DE" sz="1400" b="0" i="0" dirty="0" smtClean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e>
                    </m:d>
                    <m:r>
                      <a:rPr lang="de-DE" sz="1400" dirty="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sSub>
                      <m:sSubPr>
                        <m:ctrlPr>
                          <a:rPr lang="de-DE" sz="1400" i="1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400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id</m:t>
                        </m:r>
                      </m:e>
                      <m:sub>
                        <m:r>
                          <a:rPr lang="de-DE" sz="1400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sub>
                    </m:sSub>
                    <m:r>
                      <a:rPr lang="de-DE" sz="1400" dirty="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⊗</m:t>
                    </m:r>
                    <m:d>
                      <m:dPr>
                        <m:endChr m:val="⟩"/>
                        <m:ctrlPr>
                          <a:rPr lang="de-DE" sz="1400" i="1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dPr>
                      <m:e>
                        <m:r>
                          <a:rPr lang="de-DE" sz="1400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</m:t>
                        </m:r>
                      </m:e>
                      <m:e>
                        <m:r>
                          <a:rPr lang="de-DE" sz="1400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+</m:t>
                        </m:r>
                      </m:e>
                    </m:d>
                    <m:d>
                      <m:dPr>
                        <m:begChr m:val="⟨"/>
                        <m:ctrlPr>
                          <a:rPr lang="de-DE" sz="1400" i="1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dPr>
                      <m:e>
                        <m:r>
                          <a:rPr lang="de-DE" sz="1400" b="0" i="0" dirty="0" smtClean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+</m:t>
                        </m:r>
                        <m:r>
                          <a:rPr lang="de-DE" sz="1400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+</m:t>
                        </m:r>
                      </m:e>
                      <m:e>
                        <m:r>
                          <a:rPr lang="de-DE" sz="1400" b="0" i="0" dirty="0" smtClean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</m:t>
                        </m:r>
                        <m:r>
                          <a:rPr lang="de-DE" sz="1400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+</m:t>
                        </m:r>
                        <m:r>
                          <a:rPr lang="de-DE" sz="1400" b="0" i="0" dirty="0" smtClean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de-DE" sz="1400" i="1" dirty="0"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dPr>
                          <m:e>
                            <m:r>
                              <a:rPr lang="de-DE" sz="1400" dirty="0"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−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de-DE" sz="1400" i="1" dirty="0"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dPr>
                          <m:e>
                            <m:r>
                              <a:rPr lang="de-DE" sz="1400" dirty="0"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−−</m:t>
                            </m:r>
                          </m:e>
                        </m:d>
                        <m:r>
                          <a:rPr lang="de-DE" sz="1400" dirty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</m:t>
                        </m:r>
                      </m:e>
                    </m:d>
                  </m:oMath>
                </a14:m>
                <a:endParaRPr lang="de-DE" dirty="0">
                  <a:ea typeface="+mj-ea"/>
                  <a:cs typeface="+mj-cs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de-DE" sz="11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1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1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1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sz="1100" i="1" dirty="0">
                        <a:latin typeface="Cambria Math" panose="02040503050406030204" pitchFamily="18" charset="0"/>
                      </a:rPr>
                      <m:t>⊗</m:t>
                    </m:r>
                    <m:f>
                      <m:fPr>
                        <m:ctrlPr>
                          <a:rPr lang="de-DE" sz="11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1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de-DE" sz="1100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de-DE" sz="11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1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1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1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sz="11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de-DE" sz="11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sz="11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de-DE" sz="11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1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1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de-DE" sz="1100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de-DE" sz="11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1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1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de-DE" sz="1000" i="1" dirty="0">
                  <a:latin typeface="Cambria Math" panose="02040503050406030204" pitchFamily="18" charset="0"/>
                </a:endParaRPr>
              </a:p>
              <a:p>
                <a:pPr lvl="1"/>
                <a:endParaRPr lang="de-DE" dirty="0">
                  <a:ea typeface="+mj-ea"/>
                  <a:cs typeface="+mj-c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sz="14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𝐵</m:t>
                    </m:r>
                    <m:r>
                      <a:rPr lang="de-DE" sz="14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lang="de-DE" sz="14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𝐺𝑟𝑒𝑒𝑛𝑆𝑝𝑖𝑑𝑒𝑟</m:t>
                    </m:r>
                    <m:d>
                      <m:dPr>
                        <m:ctrlPr>
                          <a:rPr lang="de-DE" sz="1400" i="1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dPr>
                      <m:e>
                        <m:r>
                          <a:rPr lang="de-DE" sz="14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2,1</m:t>
                        </m:r>
                      </m:e>
                    </m:d>
                    <m:r>
                      <a:rPr lang="de-DE" sz="14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⊗</m:t>
                    </m:r>
                    <m:r>
                      <a:rPr lang="de-DE" sz="14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𝑖</m:t>
                    </m:r>
                    <m:sSub>
                      <m:sSubPr>
                        <m:ctrlPr>
                          <a:rPr lang="de-DE" sz="1400" i="1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de-DE" sz="14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𝑑</m:t>
                        </m:r>
                      </m:e>
                      <m:sub>
                        <m:r>
                          <a:rPr lang="de-DE" sz="14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sub>
                    </m:sSub>
                    <m:r>
                      <a:rPr lang="de-DE" sz="14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d>
                      <m:dPr>
                        <m:endChr m:val="⟩"/>
                        <m:ctrlPr>
                          <a:rPr lang="de-DE" sz="1400" i="1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dPr>
                      <m:e>
                        <m:r>
                          <a:rPr lang="de-DE" sz="14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</m:t>
                        </m:r>
                      </m:e>
                      <m:e>
                        <m:r>
                          <a:rPr lang="de-DE" sz="14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00</m:t>
                        </m:r>
                      </m:e>
                    </m:d>
                    <m:d>
                      <m:dPr>
                        <m:begChr m:val="⟨"/>
                        <m:ctrlPr>
                          <a:rPr lang="de-DE" sz="1400" i="1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dPr>
                      <m:e>
                        <m:r>
                          <a:rPr lang="de-DE" sz="14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0</m:t>
                        </m:r>
                      </m:e>
                      <m:e>
                        <m:r>
                          <a:rPr lang="de-DE" sz="14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+ 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de-DE" sz="1400" i="1"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dPr>
                          <m:e>
                            <m:r>
                              <a:rPr lang="de-DE" sz="1400"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11</m:t>
                            </m:r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de-DE" sz="1400" i="1"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dPr>
                          <m:e>
                            <m:r>
                              <a:rPr lang="de-DE" sz="1400"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1</m:t>
                            </m:r>
                          </m:e>
                        </m:d>
                        <m:r>
                          <a:rPr lang="de-DE" sz="14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</m:t>
                        </m:r>
                      </m:e>
                    </m:d>
                    <m:r>
                      <a:rPr lang="de-DE" sz="14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⊗</m:t>
                    </m:r>
                    <m:r>
                      <a:rPr lang="de-DE" sz="14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𝑖</m:t>
                    </m:r>
                    <m:sSub>
                      <m:sSubPr>
                        <m:ctrlPr>
                          <a:rPr lang="de-DE" sz="1400" i="1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de-DE" sz="14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𝑑</m:t>
                        </m:r>
                      </m:e>
                      <m:sub>
                        <m:r>
                          <a:rPr lang="de-DE" sz="140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sub>
                    </m:sSub>
                  </m:oMath>
                </a14:m>
                <a:endParaRPr lang="de-DE" sz="1400" dirty="0">
                  <a:ea typeface="+mj-ea"/>
                  <a:cs typeface="+mj-cs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de-DE" sz="1100" i="1" dirty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sz="11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1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de-DE" sz="11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de-DE" sz="1100" i="1" dirty="0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begChr m:val="["/>
                        <m:endChr m:val="]"/>
                        <m:ctrlPr>
                          <a:rPr lang="de-DE" sz="11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1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de-DE" sz="11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1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de-DE" sz="11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de-DE" sz="110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120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C69C39-05B6-701F-1C30-91C3AD6F5D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97007"/>
                <a:ext cx="8092777" cy="3510916"/>
              </a:xfrm>
              <a:blipFill>
                <a:blip r:embed="rId4"/>
                <a:stretch>
                  <a:fillRect l="-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E0164D96-E539-636C-E5A0-36CFD4E352CA}"/>
              </a:ext>
            </a:extLst>
          </p:cNvPr>
          <p:cNvSpPr/>
          <p:nvPr/>
        </p:nvSpPr>
        <p:spPr>
          <a:xfrm>
            <a:off x="6712035" y="878477"/>
            <a:ext cx="944871" cy="1815737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A45E89-45E1-EE14-CE05-C80B0EACA23D}"/>
                  </a:ext>
                </a:extLst>
              </p:cNvPr>
              <p:cNvSpPr txBox="1"/>
              <p:nvPr/>
            </p:nvSpPr>
            <p:spPr>
              <a:xfrm>
                <a:off x="6917064" y="1589354"/>
                <a:ext cx="473003" cy="2807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A45E89-45E1-EE14-CE05-C80B0EACA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064" y="1589354"/>
                <a:ext cx="473003" cy="2807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D05603AD-8D13-9560-F5F0-25F0E53F68FF}"/>
              </a:ext>
            </a:extLst>
          </p:cNvPr>
          <p:cNvSpPr/>
          <p:nvPr/>
        </p:nvSpPr>
        <p:spPr>
          <a:xfrm>
            <a:off x="7722438" y="878477"/>
            <a:ext cx="1103553" cy="1815737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95C8DD-8283-F210-246C-A744B3D653EB}"/>
                  </a:ext>
                </a:extLst>
              </p:cNvPr>
              <p:cNvSpPr txBox="1"/>
              <p:nvPr/>
            </p:nvSpPr>
            <p:spPr>
              <a:xfrm>
                <a:off x="8020617" y="1589354"/>
                <a:ext cx="473003" cy="2807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95C8DD-8283-F210-246C-A744B3D65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0617" y="1589354"/>
                <a:ext cx="473003" cy="2807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248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DAB57-4699-9F79-09CD-53D8F2696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CNOT Sequential Sections</a:t>
            </a:r>
          </a:p>
        </p:txBody>
      </p:sp>
      <p:pic>
        <p:nvPicPr>
          <p:cNvPr id="9" name="Content Placeholder 11">
            <a:extLst>
              <a:ext uri="{FF2B5EF4-FFF2-40B4-BE49-F238E27FC236}">
                <a16:creationId xmlns:a16="http://schemas.microsoft.com/office/drawing/2014/main" id="{E05E6B45-1D53-EE46-ED7C-ADE444E587F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704" r="50434"/>
          <a:stretch/>
        </p:blipFill>
        <p:spPr>
          <a:xfrm>
            <a:off x="6430183" y="908275"/>
            <a:ext cx="2994669" cy="174674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ED54F5-C8D3-A8D9-AA9A-E5842A83F9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29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C69C39-05B6-701F-1C30-91C3AD6F5D5C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97007"/>
                <a:ext cx="8092777" cy="3510916"/>
              </a:xfrm>
            </p:spPr>
            <p:txBody>
              <a:bodyPr/>
              <a:lstStyle/>
              <a:p>
                <a:pPr lvl="1"/>
                <a14:m>
                  <m:oMath xmlns:m="http://schemas.openxmlformats.org/officeDocument/2006/math">
                    <m:r>
                      <a:rPr lang="de-DE" sz="14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𝑅</m:t>
                    </m:r>
                    <m:r>
                      <a:rPr lang="de-DE" sz="14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lang="de-DE" sz="14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𝐵</m:t>
                    </m:r>
                    <m:r>
                      <a:rPr lang="de-DE" sz="14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∘</m:t>
                    </m:r>
                    <m:r>
                      <a:rPr lang="de-DE" sz="140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𝐴</m:t>
                    </m:r>
                  </m:oMath>
                </a14:m>
                <a:endParaRPr lang="de-DE" sz="1400" dirty="0">
                  <a:ea typeface="+mj-ea"/>
                  <a:cs typeface="+mj-cs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de-DE" sz="1100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DE" sz="11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1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de-DE" sz="11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de-DE" sz="1100" i="1" dirty="0">
                        <a:latin typeface="Cambria Math" panose="02040503050406030204" pitchFamily="18" charset="0"/>
                      </a:rPr>
                      <m:t>∘</m:t>
                    </m:r>
                    <m:f>
                      <m:fPr>
                        <m:ctrlPr>
                          <a:rPr lang="de-DE" sz="11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1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de-DE" sz="1100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de-DE" sz="11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1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1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de-DE" sz="11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de-DE" sz="11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de-DE" sz="11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1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1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de-DE" sz="1100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de-DE" sz="11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1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sz="11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de-DE" sz="1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m:rPr>
                        <m:lit/>
                      </m:rPr>
                      <a:rPr lang="de-DE" sz="1100" i="1" dirty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de-DE" sz="1100" i="1" dirty="0">
                        <a:latin typeface="Cambria Math" panose="02040503050406030204" pitchFamily="18" charset="0"/>
                      </a:rPr>
                      <m:t>𝐶𝑁𝑂𝑇</m:t>
                    </m:r>
                  </m:oMath>
                </a14:m>
                <a:endParaRPr lang="de-DE" sz="1100" i="1" dirty="0">
                  <a:latin typeface="Cambria Math" panose="02040503050406030204" pitchFamily="18" charset="0"/>
                </a:endParaRPr>
              </a:p>
              <a:p>
                <a:pPr lvl="2"/>
                <a:endParaRPr lang="de-DE" sz="110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120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C69C39-05B6-701F-1C30-91C3AD6F5D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97007"/>
                <a:ext cx="8092777" cy="3510916"/>
              </a:xfrm>
              <a:blipFill>
                <a:blip r:embed="rId4"/>
                <a:stretch>
                  <a:fillRect l="-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E0164D96-E539-636C-E5A0-36CFD4E352CA}"/>
              </a:ext>
            </a:extLst>
          </p:cNvPr>
          <p:cNvSpPr/>
          <p:nvPr/>
        </p:nvSpPr>
        <p:spPr>
          <a:xfrm>
            <a:off x="6712035" y="878477"/>
            <a:ext cx="944871" cy="1815737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A45E89-45E1-EE14-CE05-C80B0EACA23D}"/>
                  </a:ext>
                </a:extLst>
              </p:cNvPr>
              <p:cNvSpPr txBox="1"/>
              <p:nvPr/>
            </p:nvSpPr>
            <p:spPr>
              <a:xfrm>
                <a:off x="6917064" y="1589354"/>
                <a:ext cx="473003" cy="2807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A45E89-45E1-EE14-CE05-C80B0EACA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064" y="1589354"/>
                <a:ext cx="473003" cy="2807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D05603AD-8D13-9560-F5F0-25F0E53F68FF}"/>
              </a:ext>
            </a:extLst>
          </p:cNvPr>
          <p:cNvSpPr/>
          <p:nvPr/>
        </p:nvSpPr>
        <p:spPr>
          <a:xfrm>
            <a:off x="7722438" y="878477"/>
            <a:ext cx="1103553" cy="1815737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95C8DD-8283-F210-246C-A744B3D653EB}"/>
                  </a:ext>
                </a:extLst>
              </p:cNvPr>
              <p:cNvSpPr txBox="1"/>
              <p:nvPr/>
            </p:nvSpPr>
            <p:spPr>
              <a:xfrm>
                <a:off x="8020617" y="1589354"/>
                <a:ext cx="473003" cy="2807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95C8DD-8283-F210-246C-A744B3D65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0617" y="1589354"/>
                <a:ext cx="473003" cy="2807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11">
            <a:extLst>
              <a:ext uri="{FF2B5EF4-FFF2-40B4-BE49-F238E27FC236}">
                <a16:creationId xmlns:a16="http://schemas.microsoft.com/office/drawing/2014/main" id="{0789F994-D681-1288-5EC1-9A949FE3B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942" y="3592559"/>
            <a:ext cx="8406115" cy="10719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669414-151A-2CF1-D5F1-FF3FCA15AF3B}"/>
              </a:ext>
            </a:extLst>
          </p:cNvPr>
          <p:cNvSpPr/>
          <p:nvPr/>
        </p:nvSpPr>
        <p:spPr>
          <a:xfrm>
            <a:off x="2828011" y="3511052"/>
            <a:ext cx="1339039" cy="1285603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0EBB6E-DB15-BB4B-1161-F3F0E392A515}"/>
                  </a:ext>
                </a:extLst>
              </p:cNvPr>
              <p:cNvSpPr txBox="1"/>
              <p:nvPr/>
            </p:nvSpPr>
            <p:spPr>
              <a:xfrm>
                <a:off x="2867200" y="3954711"/>
                <a:ext cx="473003" cy="2807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GB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0EBB6E-DB15-BB4B-1161-F3F0E392A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7200" y="3954711"/>
                <a:ext cx="473003" cy="2807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2096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0B4A8-36F2-4625-57A7-7C39DD44F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320017-D36F-42AB-B5E8-64E4278B87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5F0411-3564-1F51-AEE5-B9008166873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Quantum circuit optimization</a:t>
            </a:r>
          </a:p>
          <a:p>
            <a:pPr lvl="2"/>
            <a:r>
              <a:rPr lang="en-GB" dirty="0"/>
              <a:t>Reduce complexity of circuits</a:t>
            </a:r>
          </a:p>
          <a:p>
            <a:pPr lvl="2"/>
            <a:r>
              <a:rPr lang="en-GB" dirty="0"/>
              <a:t>T-count reduction</a:t>
            </a:r>
          </a:p>
          <a:p>
            <a:pPr lvl="3"/>
            <a:r>
              <a:rPr lang="en-GB" dirty="0"/>
              <a:t>Important metric for performing fault tolerant computations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dirty="0">
                <a:ea typeface="+mj-ea"/>
                <a:cs typeface="+mj-cs"/>
              </a:rPr>
              <a:t>Circuit Compilation</a:t>
            </a:r>
          </a:p>
          <a:p>
            <a:pPr lvl="2"/>
            <a:r>
              <a:rPr lang="en-GB" dirty="0"/>
              <a:t>Reducing high level quantum algorithms to run on a target architecture</a:t>
            </a:r>
          </a:p>
        </p:txBody>
      </p:sp>
    </p:spTree>
    <p:extLst>
      <p:ext uri="{BB962C8B-B14F-4D97-AF65-F5344CB8AC3E}">
        <p14:creationId xmlns:p14="http://schemas.microsoft.com/office/powerpoint/2010/main" val="34892511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DAB57-4699-9F79-09CD-53D8F2696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to draw the Regions?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ED54F5-C8D3-A8D9-AA9A-E5842A83F9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C69C39-05B6-701F-1C30-91C3AD6F5D5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8" y="1097007"/>
            <a:ext cx="6700011" cy="3510916"/>
          </a:xfrm>
        </p:spPr>
        <p:txBody>
          <a:bodyPr/>
          <a:lstStyle/>
          <a:p>
            <a:pPr lvl="1" eaLnBrk="1" hangingPunct="1">
              <a:lnSpc>
                <a:spcPct val="150000"/>
              </a:lnSpc>
              <a:spcBef>
                <a:spcPts val="600"/>
              </a:spcBef>
            </a:pPr>
            <a:r>
              <a:rPr lang="en-US" sz="1800" dirty="0">
                <a:ea typeface="+mj-ea"/>
                <a:cs typeface="+mj-cs"/>
              </a:rPr>
              <a:t>There may exist multiple ways of drawing the regions</a:t>
            </a:r>
          </a:p>
          <a:p>
            <a:pPr lvl="2"/>
            <a:r>
              <a:rPr lang="en-US" dirty="0"/>
              <a:t>Obvious, as you are allowed to move components around</a:t>
            </a:r>
          </a:p>
          <a:p>
            <a:pPr lvl="2"/>
            <a:r>
              <a:rPr lang="en-US" dirty="0"/>
              <a:t>“Only topology matters”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</a:pPr>
            <a:r>
              <a:rPr lang="en-US" sz="1800" dirty="0">
                <a:ea typeface="+mj-ea"/>
                <a:cs typeface="+mj-cs"/>
              </a:rPr>
              <a:t>This leads to different matrices in the calculation process</a:t>
            </a:r>
          </a:p>
          <a:p>
            <a:pPr lvl="2"/>
            <a:r>
              <a:rPr lang="en-US" dirty="0"/>
              <a:t>But the final matrices are always equivalent</a:t>
            </a:r>
          </a:p>
          <a:p>
            <a:pPr lvl="2"/>
            <a:r>
              <a:rPr lang="en-US" dirty="0"/>
              <a:t>(neglecting the global scalar factor)</a:t>
            </a:r>
          </a:p>
          <a:p>
            <a:pPr lvl="2"/>
            <a:endParaRPr lang="en-US" dirty="0"/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</a:pPr>
            <a:r>
              <a:rPr lang="en-US" sz="1800" dirty="0">
                <a:ea typeface="+mj-ea"/>
                <a:cs typeface="+mj-cs"/>
              </a:rPr>
              <a:t>But why do it this way?</a:t>
            </a:r>
          </a:p>
          <a:p>
            <a:pPr lvl="2"/>
            <a:r>
              <a:rPr lang="en-US" dirty="0"/>
              <a:t>It is just as bad as the classical matrix approach</a:t>
            </a:r>
          </a:p>
          <a:p>
            <a:pPr lvl="1"/>
            <a:endParaRPr lang="en-US" sz="1400" dirty="0"/>
          </a:p>
          <a:p>
            <a:pPr marL="457200" lvl="1" indent="0">
              <a:buNone/>
            </a:pPr>
            <a:endParaRPr lang="en-US" sz="1200" dirty="0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750A3AAA-A88C-CFF7-B4B5-9EA250BF28A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4730" r="9604"/>
          <a:stretch/>
        </p:blipFill>
        <p:spPr bwMode="auto">
          <a:xfrm>
            <a:off x="5022560" y="2540726"/>
            <a:ext cx="3803432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3422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1AB7A-54B7-2350-5924-293A0B76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Simplification Rules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3201FD-5C37-931A-C1BC-5EC0BA5CE3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A782E-9266-9F7E-3C8A-67CC498016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9" y="1097006"/>
            <a:ext cx="8509000" cy="2540999"/>
          </a:xfrm>
        </p:spPr>
        <p:txBody>
          <a:bodyPr/>
          <a:lstStyle/>
          <a:p>
            <a:r>
              <a:rPr lang="en-GB" dirty="0"/>
              <a:t>We don’t want to calculate the graph using its matrix form</a:t>
            </a:r>
          </a:p>
          <a:p>
            <a:r>
              <a:rPr lang="en-US" sz="1800" dirty="0"/>
              <a:t>There exist many rules to simplify ZX-Graphs</a:t>
            </a:r>
          </a:p>
          <a:p>
            <a:pPr lvl="2"/>
            <a:r>
              <a:rPr lang="en-US" dirty="0"/>
              <a:t>But far fewer rules as for classical circuits</a:t>
            </a:r>
          </a:p>
          <a:p>
            <a:r>
              <a:rPr lang="en-US" dirty="0"/>
              <a:t>We can apply the rules anywhere in the graph if:</a:t>
            </a:r>
          </a:p>
          <a:p>
            <a:pPr lvl="2"/>
            <a:r>
              <a:rPr lang="en-US" dirty="0"/>
              <a:t>The pattern for the substitution matches</a:t>
            </a:r>
          </a:p>
          <a:p>
            <a:pPr lvl="2"/>
            <a:r>
              <a:rPr lang="en-US" dirty="0"/>
              <a:t>The order of the input / output wires of regions are unchanged</a:t>
            </a:r>
          </a:p>
          <a:p>
            <a:pPr lvl="2"/>
            <a:r>
              <a:rPr lang="en-US" dirty="0"/>
              <a:t>All rule still holds if the spiders flip colors</a:t>
            </a:r>
          </a:p>
          <a:p>
            <a:pPr lvl="1"/>
            <a:endParaRPr lang="en-US" dirty="0"/>
          </a:p>
          <a:p>
            <a:endParaRPr lang="en-GB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B3F91FE-A1A9-71D5-178D-89AC1530567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181497" y="3677601"/>
            <a:ext cx="4430592" cy="140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2534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1AB7A-54B7-2350-5924-293A0B76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Spider Fusion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3201FD-5C37-931A-C1BC-5EC0BA5CE3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A782E-9266-9F7E-3C8A-67CC498016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9" y="1097007"/>
            <a:ext cx="8509000" cy="2207896"/>
          </a:xfrm>
        </p:spPr>
        <p:txBody>
          <a:bodyPr/>
          <a:lstStyle/>
          <a:p>
            <a:r>
              <a:rPr lang="en-US" dirty="0"/>
              <a:t>Idea: Two spiders of the same color fuse together</a:t>
            </a:r>
          </a:p>
          <a:p>
            <a:pPr lvl="2"/>
            <a:r>
              <a:rPr lang="en-US" dirty="0"/>
              <a:t>Phase angles add up</a:t>
            </a:r>
          </a:p>
          <a:p>
            <a:pPr lvl="2"/>
            <a:r>
              <a:rPr lang="en-US" dirty="0"/>
              <a:t>Can simplify graph a lot</a:t>
            </a:r>
          </a:p>
          <a:p>
            <a:r>
              <a:rPr lang="en-US" dirty="0"/>
              <a:t>This rule allows to freely change input and outputs!</a:t>
            </a:r>
          </a:p>
          <a:p>
            <a:pPr lvl="2"/>
            <a:r>
              <a:rPr lang="en-US" dirty="0"/>
              <a:t>Only topology matters</a:t>
            </a:r>
          </a:p>
          <a:p>
            <a:endParaRPr lang="en-GB" dirty="0"/>
          </a:p>
        </p:txBody>
      </p:sp>
      <p:pic>
        <p:nvPicPr>
          <p:cNvPr id="7" name="Content Placeholder 12">
            <a:extLst>
              <a:ext uri="{FF2B5EF4-FFF2-40B4-BE49-F238E27FC236}">
                <a16:creationId xmlns:a16="http://schemas.microsoft.com/office/drawing/2014/main" id="{5E22049A-14BC-C363-07D0-36132247E27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73300" y="3274527"/>
            <a:ext cx="4343183" cy="13729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B42108-CBCB-596A-7C56-18C679AA2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253" y="3319783"/>
            <a:ext cx="3764819" cy="131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228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1AB7A-54B7-2350-5924-293A0B76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Hopf</a:t>
            </a:r>
            <a:r>
              <a:rPr lang="en-GB" dirty="0"/>
              <a:t> Rule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3201FD-5C37-931A-C1BC-5EC0BA5CE3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A782E-9266-9F7E-3C8A-67CC498016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9" y="1097007"/>
            <a:ext cx="8509000" cy="2207896"/>
          </a:xfrm>
        </p:spPr>
        <p:txBody>
          <a:bodyPr/>
          <a:lstStyle/>
          <a:p>
            <a:r>
              <a:rPr lang="en-US" dirty="0"/>
              <a:t>Idea: If two spiders of different color are connected by 2 lines, both lines can be deleted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0CECA91-6FE7-F14B-091C-368DD1A5BA9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93504" y="2805953"/>
            <a:ext cx="7156992" cy="1766454"/>
          </a:xfr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6576A896-45E2-2E27-9CBC-69EA6AD0A5DE}"/>
              </a:ext>
            </a:extLst>
          </p:cNvPr>
          <p:cNvSpPr/>
          <p:nvPr/>
        </p:nvSpPr>
        <p:spPr>
          <a:xfrm>
            <a:off x="2622916" y="3509126"/>
            <a:ext cx="281746" cy="281734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782310F-8C58-BECE-47AF-BDDD0CA69636}"/>
              </a:ext>
            </a:extLst>
          </p:cNvPr>
          <p:cNvSpPr/>
          <p:nvPr/>
        </p:nvSpPr>
        <p:spPr>
          <a:xfrm>
            <a:off x="1729221" y="3515375"/>
            <a:ext cx="281746" cy="276339"/>
          </a:xfrm>
          <a:prstGeom prst="ellipse">
            <a:avLst/>
          </a:prstGeom>
          <a:solidFill>
            <a:srgbClr val="00FF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687ABA1-17CF-D977-504F-4CFF6ACA483C}"/>
              </a:ext>
            </a:extLst>
          </p:cNvPr>
          <p:cNvSpPr/>
          <p:nvPr/>
        </p:nvSpPr>
        <p:spPr>
          <a:xfrm>
            <a:off x="6566433" y="3512590"/>
            <a:ext cx="281746" cy="281734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3C911A3-E559-3E1D-7DF6-122DBF844203}"/>
              </a:ext>
            </a:extLst>
          </p:cNvPr>
          <p:cNvSpPr/>
          <p:nvPr/>
        </p:nvSpPr>
        <p:spPr>
          <a:xfrm>
            <a:off x="5672738" y="3514521"/>
            <a:ext cx="281746" cy="276339"/>
          </a:xfrm>
          <a:prstGeom prst="ellipse">
            <a:avLst/>
          </a:prstGeom>
          <a:solidFill>
            <a:srgbClr val="00FF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357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1AB7A-54B7-2350-5924-293A0B76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Copy Rules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3201FD-5C37-931A-C1BC-5EC0BA5CE3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34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2BA782E-9266-9F7E-3C8A-67CC498016B2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97007"/>
                <a:ext cx="8509000" cy="2207896"/>
              </a:xfrm>
            </p:spPr>
            <p:txBody>
              <a:bodyPr/>
              <a:lstStyle/>
              <a:p>
                <a:r>
                  <a:rPr lang="en-US" dirty="0"/>
                  <a:t>Idea: “Green copies Red”, “Red copies Green”</a:t>
                </a:r>
              </a:p>
              <a:p>
                <a:pPr lvl="2"/>
                <a:r>
                  <a:rPr lang="en-US" dirty="0"/>
                  <a:t>Only works for computational basis states</a:t>
                </a:r>
              </a:p>
              <a:p>
                <a:pPr lvl="3"/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 , |1⟩</m:t>
                    </m:r>
                  </m:oMath>
                </a14:m>
                <a:r>
                  <a:rPr lang="en-US" dirty="0"/>
                  <a:t> /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 , |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depending on colors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2BA782E-9266-9F7E-3C8A-67CC498016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97007"/>
                <a:ext cx="8509000" cy="2207896"/>
              </a:xfrm>
              <a:blipFill>
                <a:blip r:embed="rId2"/>
                <a:stretch>
                  <a:fillRect l="-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6273BB4-EEB4-EDAC-5BAF-F4137A428BC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453345" y="2490315"/>
            <a:ext cx="4237309" cy="232126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A231980-B1AD-0C43-A67C-C1ED93AC7B8D}"/>
              </a:ext>
            </a:extLst>
          </p:cNvPr>
          <p:cNvSpPr/>
          <p:nvPr/>
        </p:nvSpPr>
        <p:spPr>
          <a:xfrm>
            <a:off x="2602518" y="3477605"/>
            <a:ext cx="361803" cy="361788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4859C25-071C-8E96-4DC8-2A67D8A0DCA4}"/>
              </a:ext>
            </a:extLst>
          </p:cNvPr>
          <p:cNvSpPr/>
          <p:nvPr/>
        </p:nvSpPr>
        <p:spPr>
          <a:xfrm>
            <a:off x="3187903" y="3477605"/>
            <a:ext cx="361803" cy="361788"/>
          </a:xfrm>
          <a:prstGeom prst="ellipse">
            <a:avLst/>
          </a:prstGeom>
          <a:solidFill>
            <a:srgbClr val="00FF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C13B3BB-4A0C-55DE-7B04-6FDECEAB3546}"/>
              </a:ext>
            </a:extLst>
          </p:cNvPr>
          <p:cNvSpPr/>
          <p:nvPr/>
        </p:nvSpPr>
        <p:spPr>
          <a:xfrm>
            <a:off x="5318128" y="2772094"/>
            <a:ext cx="361803" cy="354860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97FF1D5-9FC9-B46C-C3DA-08041EC4A5A2}"/>
              </a:ext>
            </a:extLst>
          </p:cNvPr>
          <p:cNvSpPr/>
          <p:nvPr/>
        </p:nvSpPr>
        <p:spPr>
          <a:xfrm>
            <a:off x="5314603" y="3360906"/>
            <a:ext cx="361802" cy="361788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524EA3A-064D-E9EF-F992-C22AE40E95EC}"/>
              </a:ext>
            </a:extLst>
          </p:cNvPr>
          <p:cNvSpPr/>
          <p:nvPr/>
        </p:nvSpPr>
        <p:spPr>
          <a:xfrm>
            <a:off x="5314601" y="4074741"/>
            <a:ext cx="361803" cy="354860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43754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1AB7A-54B7-2350-5924-293A0B76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Bi-Algebra Rule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3201FD-5C37-931A-C1BC-5EC0BA5CE3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A782E-9266-9F7E-3C8A-67CC498016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9" y="1097007"/>
            <a:ext cx="8509000" cy="2207896"/>
          </a:xfrm>
        </p:spPr>
        <p:txBody>
          <a:bodyPr/>
          <a:lstStyle/>
          <a:p>
            <a:r>
              <a:rPr lang="en-US" dirty="0"/>
              <a:t>Analog to digital logic</a:t>
            </a:r>
          </a:p>
          <a:p>
            <a:pPr lvl="2"/>
            <a:r>
              <a:rPr lang="en-US" dirty="0"/>
              <a:t>Create XOR using spider fusion</a:t>
            </a:r>
          </a:p>
          <a:p>
            <a:pPr lvl="2"/>
            <a:r>
              <a:rPr lang="en-US" dirty="0"/>
              <a:t>Use Copy-Rule from before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3C5BB5-BA18-A62B-C1B9-7906C6D3F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435" y="2317972"/>
            <a:ext cx="4258499" cy="986931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46146D3-AF17-CC3D-C042-D1D42297065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161955" y="3386976"/>
            <a:ext cx="4570123" cy="1465039"/>
          </a:xfr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467D83A0-31D7-769D-315C-9AEC06DE64BA}"/>
              </a:ext>
            </a:extLst>
          </p:cNvPr>
          <p:cNvSpPr/>
          <p:nvPr/>
        </p:nvSpPr>
        <p:spPr>
          <a:xfrm>
            <a:off x="2726874" y="4020741"/>
            <a:ext cx="185729" cy="182165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81F81-F50F-BA79-2FF3-AA570D4CBA7C}"/>
              </a:ext>
            </a:extLst>
          </p:cNvPr>
          <p:cNvSpPr/>
          <p:nvPr/>
        </p:nvSpPr>
        <p:spPr>
          <a:xfrm>
            <a:off x="6024818" y="3663553"/>
            <a:ext cx="185729" cy="182165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11F2CCD-989C-68FF-E004-9823D6CA3C10}"/>
              </a:ext>
            </a:extLst>
          </p:cNvPr>
          <p:cNvSpPr/>
          <p:nvPr/>
        </p:nvSpPr>
        <p:spPr>
          <a:xfrm>
            <a:off x="6024818" y="4371976"/>
            <a:ext cx="185729" cy="182165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53A7917-E13D-3AC6-D8E1-EB9E5A44229D}"/>
              </a:ext>
            </a:extLst>
          </p:cNvPr>
          <p:cNvSpPr/>
          <p:nvPr/>
        </p:nvSpPr>
        <p:spPr>
          <a:xfrm>
            <a:off x="5437840" y="3663553"/>
            <a:ext cx="185729" cy="182165"/>
          </a:xfrm>
          <a:prstGeom prst="ellipse">
            <a:avLst/>
          </a:prstGeom>
          <a:solidFill>
            <a:srgbClr val="00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0B473DA-8E54-5869-1A13-50AA1C48833F}"/>
              </a:ext>
            </a:extLst>
          </p:cNvPr>
          <p:cNvSpPr/>
          <p:nvPr/>
        </p:nvSpPr>
        <p:spPr>
          <a:xfrm>
            <a:off x="5437840" y="4371976"/>
            <a:ext cx="185729" cy="182165"/>
          </a:xfrm>
          <a:prstGeom prst="ellipse">
            <a:avLst/>
          </a:prstGeom>
          <a:solidFill>
            <a:srgbClr val="00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47DA939-0BAB-393C-9B5E-B8E844EEA9F7}"/>
              </a:ext>
            </a:extLst>
          </p:cNvPr>
          <p:cNvSpPr/>
          <p:nvPr/>
        </p:nvSpPr>
        <p:spPr>
          <a:xfrm>
            <a:off x="3309652" y="4020740"/>
            <a:ext cx="185729" cy="182165"/>
          </a:xfrm>
          <a:prstGeom prst="ellipse">
            <a:avLst/>
          </a:prstGeom>
          <a:solidFill>
            <a:srgbClr val="00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495827-9EA1-5166-E5C7-E678CEFDBCC2}"/>
              </a:ext>
            </a:extLst>
          </p:cNvPr>
          <p:cNvGrpSpPr/>
          <p:nvPr/>
        </p:nvGrpSpPr>
        <p:grpSpPr>
          <a:xfrm>
            <a:off x="5877068" y="712730"/>
            <a:ext cx="2770903" cy="1034470"/>
            <a:chOff x="4572000" y="666175"/>
            <a:chExt cx="2250893" cy="84033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46C4222-9648-0904-3521-07FCBE0E4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666175"/>
              <a:ext cx="2250893" cy="840333"/>
            </a:xfrm>
            <a:prstGeom prst="rect">
              <a:avLst/>
            </a:prstGeom>
            <a:solidFill>
              <a:srgbClr val="00FF00">
                <a:alpha val="40784"/>
              </a:srgbClr>
            </a:solidFill>
            <a:ln>
              <a:noFill/>
            </a:ln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B539842-B356-F577-A7BF-63DFE966D73D}"/>
                </a:ext>
              </a:extLst>
            </p:cNvPr>
            <p:cNvSpPr/>
            <p:nvPr/>
          </p:nvSpPr>
          <p:spPr>
            <a:xfrm>
              <a:off x="4683438" y="901132"/>
              <a:ext cx="185729" cy="182165"/>
            </a:xfrm>
            <a:prstGeom prst="ellipse">
              <a:avLst/>
            </a:prstGeom>
            <a:solidFill>
              <a:srgbClr val="00FF0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8BD1C8E-8471-A712-AE91-D79AB06A00A4}"/>
                </a:ext>
              </a:extLst>
            </p:cNvPr>
            <p:cNvSpPr/>
            <p:nvPr/>
          </p:nvSpPr>
          <p:spPr>
            <a:xfrm>
              <a:off x="5030699" y="1122594"/>
              <a:ext cx="92655" cy="90877"/>
            </a:xfrm>
            <a:prstGeom prst="ellipse">
              <a:avLst/>
            </a:prstGeom>
            <a:solidFill>
              <a:srgbClr val="00FF0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2037FC5-DACA-5E9C-9403-8B00FC0DF192}"/>
                </a:ext>
              </a:extLst>
            </p:cNvPr>
            <p:cNvSpPr/>
            <p:nvPr/>
          </p:nvSpPr>
          <p:spPr>
            <a:xfrm>
              <a:off x="4683438" y="1256934"/>
              <a:ext cx="185729" cy="182165"/>
            </a:xfrm>
            <a:prstGeom prst="ellipse">
              <a:avLst/>
            </a:prstGeom>
            <a:solidFill>
              <a:srgbClr val="00FF0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55F49ED-6367-A0A8-074A-35A1100E7B10}"/>
                </a:ext>
              </a:extLst>
            </p:cNvPr>
            <p:cNvSpPr/>
            <p:nvPr/>
          </p:nvSpPr>
          <p:spPr>
            <a:xfrm>
              <a:off x="5907940" y="1067604"/>
              <a:ext cx="603647" cy="200855"/>
            </a:xfrm>
            <a:prstGeom prst="roundRect">
              <a:avLst>
                <a:gd name="adj" fmla="val 50000"/>
              </a:avLst>
            </a:prstGeom>
            <a:solidFill>
              <a:srgbClr val="00FF0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GB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5857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D1AB7A-54B7-2350-5924-293A0B76E2D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8009" y="331920"/>
                <a:ext cx="8508999" cy="38081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dirty="0"/>
                  <a:t>-Commutation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D1AB7A-54B7-2350-5924-293A0B76E2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8009" y="331920"/>
                <a:ext cx="8508999" cy="380810"/>
              </a:xfrm>
              <a:blipFill>
                <a:blip r:embed="rId2"/>
                <a:stretch>
                  <a:fillRect t="-25397" b="-492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3201FD-5C37-931A-C1BC-5EC0BA5CE3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36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2BA782E-9266-9F7E-3C8A-67CC498016B2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18009" y="1097007"/>
                <a:ext cx="8509000" cy="2207896"/>
              </a:xfrm>
            </p:spPr>
            <p:txBody>
              <a:bodyPr/>
              <a:lstStyle/>
              <a:p>
                <a:r>
                  <a:rPr lang="en-US" dirty="0"/>
                  <a:t>Idea: A spider with angle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copy through a spider of opposite color</a:t>
                </a:r>
              </a:p>
              <a:p>
                <a:pPr lvl="2"/>
                <a:r>
                  <a:rPr lang="en-US" dirty="0"/>
                  <a:t>The phase of the other spider gets flipped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2BA782E-9266-9F7E-3C8A-67CC498016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18009" y="1097007"/>
                <a:ext cx="8509000" cy="2207896"/>
              </a:xfrm>
              <a:blipFill>
                <a:blip r:embed="rId3"/>
                <a:stretch>
                  <a:fillRect l="-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96C10ED-1931-0762-65D2-9B9AD053919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2380180" y="2870430"/>
            <a:ext cx="4065790" cy="1941150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1693A08-0BCE-6748-F02D-0544AD5EBEBF}"/>
              </a:ext>
            </a:extLst>
          </p:cNvPr>
          <p:cNvSpPr/>
          <p:nvPr/>
        </p:nvSpPr>
        <p:spPr>
          <a:xfrm>
            <a:off x="2581401" y="3640008"/>
            <a:ext cx="361803" cy="354860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D2F8852-12B7-673C-389B-599B53240D84}"/>
              </a:ext>
            </a:extLst>
          </p:cNvPr>
          <p:cNvSpPr/>
          <p:nvPr/>
        </p:nvSpPr>
        <p:spPr>
          <a:xfrm>
            <a:off x="3032561" y="3640008"/>
            <a:ext cx="361803" cy="354860"/>
          </a:xfrm>
          <a:prstGeom prst="ellipse">
            <a:avLst/>
          </a:prstGeom>
          <a:solidFill>
            <a:srgbClr val="00FF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C2490FC-A2D4-599B-16C8-C54535392342}"/>
              </a:ext>
            </a:extLst>
          </p:cNvPr>
          <p:cNvSpPr/>
          <p:nvPr/>
        </p:nvSpPr>
        <p:spPr>
          <a:xfrm>
            <a:off x="5780436" y="3127473"/>
            <a:ext cx="361803" cy="354860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04D26AC-1C8F-F82E-6E9E-67BBF48673E8}"/>
              </a:ext>
            </a:extLst>
          </p:cNvPr>
          <p:cNvSpPr/>
          <p:nvPr/>
        </p:nvSpPr>
        <p:spPr>
          <a:xfrm>
            <a:off x="5780436" y="4152709"/>
            <a:ext cx="361803" cy="354860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F3E21B1-85D9-890F-B3C8-71F7AFD519D8}"/>
              </a:ext>
            </a:extLst>
          </p:cNvPr>
          <p:cNvSpPr/>
          <p:nvPr/>
        </p:nvSpPr>
        <p:spPr>
          <a:xfrm>
            <a:off x="4976592" y="3640008"/>
            <a:ext cx="575617" cy="354859"/>
          </a:xfrm>
          <a:prstGeom prst="roundRect">
            <a:avLst>
              <a:gd name="adj" fmla="val 50000"/>
            </a:avLst>
          </a:prstGeom>
          <a:solidFill>
            <a:srgbClr val="00FF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6278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1AB7A-54B7-2350-5924-293A0B76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Color</a:t>
            </a:r>
            <a:r>
              <a:rPr lang="en-GB" dirty="0"/>
              <a:t> Change Rule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3201FD-5C37-931A-C1BC-5EC0BA5CE3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A782E-9266-9F7E-3C8A-67CC498016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9" y="1097007"/>
            <a:ext cx="8509000" cy="2207896"/>
          </a:xfrm>
        </p:spPr>
        <p:txBody>
          <a:bodyPr/>
          <a:lstStyle/>
          <a:p>
            <a:r>
              <a:rPr lang="en-US" dirty="0"/>
              <a:t>Idea: We can change the color of a single spider</a:t>
            </a:r>
          </a:p>
          <a:p>
            <a:pPr lvl="2"/>
            <a:r>
              <a:rPr lang="en-US" dirty="0"/>
              <a:t>But we need to add Hadamard gates to all its inputs / outputs to compensate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a typeface="+mj-ea"/>
                <a:cs typeface="+mj-cs"/>
              </a:rPr>
              <a:t>Analog: A Hadamard Gate can push through a spider</a:t>
            </a:r>
          </a:p>
          <a:p>
            <a:pPr lvl="3"/>
            <a:r>
              <a:rPr lang="en-US" dirty="0"/>
              <a:t>By copying itself to every other output</a:t>
            </a:r>
          </a:p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AFF7205-BC5F-B978-F701-277DDA99D64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26194" y="2603684"/>
            <a:ext cx="5091611" cy="2207896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75BADE9-B42A-4F60-E237-2B97C2901A76}"/>
              </a:ext>
            </a:extLst>
          </p:cNvPr>
          <p:cNvSpPr/>
          <p:nvPr/>
        </p:nvSpPr>
        <p:spPr>
          <a:xfrm>
            <a:off x="5676900" y="3523920"/>
            <a:ext cx="507094" cy="497362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6F469E2-8DF5-32B5-F4EE-662E688B590B}"/>
              </a:ext>
            </a:extLst>
          </p:cNvPr>
          <p:cNvSpPr/>
          <p:nvPr/>
        </p:nvSpPr>
        <p:spPr>
          <a:xfrm>
            <a:off x="2886097" y="3523920"/>
            <a:ext cx="507094" cy="497362"/>
          </a:xfrm>
          <a:prstGeom prst="ellipse">
            <a:avLst/>
          </a:prstGeom>
          <a:solidFill>
            <a:srgbClr val="00FF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9939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1AB7A-54B7-2350-5924-293A0B76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Hadamard Gate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3201FD-5C37-931A-C1BC-5EC0BA5CE3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A782E-9266-9F7E-3C8A-67CC498016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9" y="1097007"/>
            <a:ext cx="8509000" cy="2207896"/>
          </a:xfrm>
        </p:spPr>
        <p:txBody>
          <a:bodyPr/>
          <a:lstStyle/>
          <a:p>
            <a:r>
              <a:rPr lang="en-US" dirty="0"/>
              <a:t>Hadamard Gates can be constructed using </a:t>
            </a:r>
            <a:r>
              <a:rPr lang="en-US" dirty="0" err="1"/>
              <a:t>euler</a:t>
            </a:r>
            <a:r>
              <a:rPr lang="en-US" dirty="0"/>
              <a:t> angles</a:t>
            </a:r>
          </a:p>
          <a:p>
            <a:pPr lvl="2"/>
            <a:r>
              <a:rPr lang="en-US" dirty="0"/>
              <a:t>Set up Hadamard as sequence of rotations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F27B068-1E63-C978-63E8-B4303B7F9FC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29589" y="2925449"/>
            <a:ext cx="6784227" cy="1454038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2494D51-EC31-A297-5417-579FAF154D4B}"/>
              </a:ext>
            </a:extLst>
          </p:cNvPr>
          <p:cNvSpPr/>
          <p:nvPr/>
        </p:nvSpPr>
        <p:spPr>
          <a:xfrm>
            <a:off x="5825834" y="3373110"/>
            <a:ext cx="590227" cy="578900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65A5533-5E03-783A-EE84-9DCD485761CC}"/>
              </a:ext>
            </a:extLst>
          </p:cNvPr>
          <p:cNvSpPr/>
          <p:nvPr/>
        </p:nvSpPr>
        <p:spPr>
          <a:xfrm>
            <a:off x="4928053" y="3378070"/>
            <a:ext cx="590227" cy="578900"/>
          </a:xfrm>
          <a:prstGeom prst="ellipse">
            <a:avLst/>
          </a:prstGeom>
          <a:solidFill>
            <a:srgbClr val="00FF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A292D0-9340-5676-FD91-778F3B823D1A}"/>
              </a:ext>
            </a:extLst>
          </p:cNvPr>
          <p:cNvSpPr/>
          <p:nvPr/>
        </p:nvSpPr>
        <p:spPr>
          <a:xfrm>
            <a:off x="6723615" y="3384777"/>
            <a:ext cx="590227" cy="578900"/>
          </a:xfrm>
          <a:prstGeom prst="ellipse">
            <a:avLst/>
          </a:prstGeom>
          <a:solidFill>
            <a:srgbClr val="00FF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6339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1AB7A-54B7-2350-5924-293A0B76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Hadamard Gate Cancelation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3201FD-5C37-931A-C1BC-5EC0BA5CE3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A782E-9266-9F7E-3C8A-67CC498016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9" y="1097007"/>
            <a:ext cx="5869660" cy="2207896"/>
          </a:xfrm>
        </p:spPr>
        <p:txBody>
          <a:bodyPr/>
          <a:lstStyle/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a typeface="+mj-ea"/>
                <a:cs typeface="+mj-cs"/>
              </a:rPr>
              <a:t>Two Hadamard Gates should cancel!</a:t>
            </a:r>
          </a:p>
          <a:p>
            <a:pPr lvl="2"/>
            <a:r>
              <a:rPr lang="en-US" dirty="0"/>
              <a:t>Using a visual proof, we see that the rule holds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590B864-B0E8-2887-78D9-8A78C3AE4CB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393620" y="922417"/>
            <a:ext cx="2170634" cy="3889163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E88513-1968-73D3-A780-FDB8A912BA16}"/>
              </a:ext>
            </a:extLst>
          </p:cNvPr>
          <p:cNvSpPr txBox="1"/>
          <p:nvPr/>
        </p:nvSpPr>
        <p:spPr>
          <a:xfrm>
            <a:off x="7602583" y="1547948"/>
            <a:ext cx="1056379" cy="1930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200" dirty="0">
                <a:latin typeface="+mn-lt"/>
              </a:rPr>
              <a:t>(Spider-Fusion)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513BBB-6F44-5E52-B181-0AF2EA0A8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620" y="355921"/>
            <a:ext cx="1847671" cy="6537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9BFD46-B16B-2D05-21BC-C28541192D3A}"/>
              </a:ext>
            </a:extLst>
          </p:cNvPr>
          <p:cNvSpPr txBox="1"/>
          <p:nvPr/>
        </p:nvSpPr>
        <p:spPr>
          <a:xfrm>
            <a:off x="5932714" y="563376"/>
            <a:ext cx="11060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200" dirty="0">
                <a:latin typeface="+mn-lt"/>
              </a:rPr>
              <a:t>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5D3CC0-1845-875D-6BD8-19968BD9B124}"/>
              </a:ext>
            </a:extLst>
          </p:cNvPr>
          <p:cNvSpPr txBox="1"/>
          <p:nvPr/>
        </p:nvSpPr>
        <p:spPr>
          <a:xfrm>
            <a:off x="6595639" y="550355"/>
            <a:ext cx="110608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200" dirty="0">
                <a:latin typeface="+mn-lt"/>
              </a:rPr>
              <a:t>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0004A8-A754-C64F-9127-704740372F13}"/>
              </a:ext>
            </a:extLst>
          </p:cNvPr>
          <p:cNvSpPr txBox="1"/>
          <p:nvPr/>
        </p:nvSpPr>
        <p:spPr>
          <a:xfrm>
            <a:off x="7602583" y="1000506"/>
            <a:ext cx="1148456" cy="1930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200" dirty="0">
                <a:latin typeface="+mn-lt"/>
              </a:rPr>
              <a:t>(Translate to ZX)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FBDC36A-B9C2-4366-2ABF-521FF352CA45}"/>
                  </a:ext>
                </a:extLst>
              </p:cNvPr>
              <p:cNvSpPr txBox="1"/>
              <p:nvPr/>
            </p:nvSpPr>
            <p:spPr>
              <a:xfrm>
                <a:off x="7602583" y="2049780"/>
                <a:ext cx="1160702" cy="1930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GB" sz="1200" dirty="0">
                    <a:latin typeface="+mn-lt"/>
                  </a:rPr>
                  <a:t>(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1200" dirty="0">
                    <a:latin typeface="+mn-lt"/>
                  </a:rPr>
                  <a:t>-Commutation)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FBDC36A-B9C2-4366-2ABF-521FF352C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583" y="2049780"/>
                <a:ext cx="1160702" cy="193002"/>
              </a:xfrm>
              <a:prstGeom prst="rect">
                <a:avLst/>
              </a:prstGeom>
              <a:blipFill>
                <a:blip r:embed="rId4"/>
                <a:stretch>
                  <a:fillRect l="-7853" t="-21875" r="-8377" b="-468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8F532D6-06BB-37A3-03B7-E82285B82570}"/>
              </a:ext>
            </a:extLst>
          </p:cNvPr>
          <p:cNvSpPr txBox="1"/>
          <p:nvPr/>
        </p:nvSpPr>
        <p:spPr>
          <a:xfrm>
            <a:off x="7602583" y="2590855"/>
            <a:ext cx="1056379" cy="1930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200" dirty="0">
                <a:latin typeface="+mn-lt"/>
              </a:rPr>
              <a:t>(Spider-Fusion)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FF20FD-F53F-5749-0724-89F9833DA56E}"/>
              </a:ext>
            </a:extLst>
          </p:cNvPr>
          <p:cNvSpPr txBox="1"/>
          <p:nvPr/>
        </p:nvSpPr>
        <p:spPr>
          <a:xfrm>
            <a:off x="7602583" y="3088179"/>
            <a:ext cx="1253548" cy="1930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200" dirty="0">
                <a:latin typeface="+mn-lt"/>
              </a:rPr>
              <a:t>(Identity-Removal)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D71654-CE25-C153-4E53-22952FB2B876}"/>
              </a:ext>
            </a:extLst>
          </p:cNvPr>
          <p:cNvSpPr txBox="1"/>
          <p:nvPr/>
        </p:nvSpPr>
        <p:spPr>
          <a:xfrm>
            <a:off x="7602583" y="3590011"/>
            <a:ext cx="1056379" cy="1930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200" dirty="0">
                <a:latin typeface="+mn-lt"/>
              </a:rPr>
              <a:t>(Spider-Fusion)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DFB01F-E44A-5DD7-B390-4E3E16206E86}"/>
              </a:ext>
            </a:extLst>
          </p:cNvPr>
          <p:cNvSpPr txBox="1"/>
          <p:nvPr/>
        </p:nvSpPr>
        <p:spPr>
          <a:xfrm>
            <a:off x="7602583" y="4116399"/>
            <a:ext cx="604333" cy="1930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200" dirty="0">
                <a:latin typeface="+mn-lt"/>
              </a:rPr>
              <a:t>(Modulo)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4BF024-F3D4-B2A9-69E5-65D621B014AA}"/>
              </a:ext>
            </a:extLst>
          </p:cNvPr>
          <p:cNvSpPr txBox="1"/>
          <p:nvPr/>
        </p:nvSpPr>
        <p:spPr>
          <a:xfrm>
            <a:off x="7602583" y="4582027"/>
            <a:ext cx="1253548" cy="1930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200" dirty="0">
                <a:latin typeface="+mn-lt"/>
              </a:rPr>
              <a:t>(Identity-Removal)</a:t>
            </a:r>
          </a:p>
        </p:txBody>
      </p:sp>
    </p:spTree>
    <p:extLst>
      <p:ext uri="{BB962C8B-B14F-4D97-AF65-F5344CB8AC3E}">
        <p14:creationId xmlns:p14="http://schemas.microsoft.com/office/powerpoint/2010/main" val="1543433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7173F-7790-A0A4-5FA5-02D6EE09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Quantum Circuit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06DF93-E17B-2DA5-B132-FDFD217FE4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1381F3-B155-C0F2-85F1-01A5AB20F73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9" y="1097007"/>
            <a:ext cx="8509000" cy="3821159"/>
          </a:xfrm>
        </p:spPr>
        <p:txBody>
          <a:bodyPr/>
          <a:lstStyle/>
          <a:p>
            <a:r>
              <a:rPr lang="en-US" dirty="0"/>
              <a:t>Circuits use many abstract gates</a:t>
            </a:r>
          </a:p>
          <a:p>
            <a:r>
              <a:rPr lang="en-US" dirty="0"/>
              <a:t>Problems of real quantum computers:</a:t>
            </a:r>
          </a:p>
          <a:p>
            <a:pPr lvl="2"/>
            <a:r>
              <a:rPr lang="en-US" dirty="0"/>
              <a:t>Limited set of gates</a:t>
            </a:r>
          </a:p>
          <a:p>
            <a:pPr lvl="2"/>
            <a:r>
              <a:rPr lang="en-US" dirty="0"/>
              <a:t>Limited connectivity between qubits</a:t>
            </a:r>
          </a:p>
          <a:p>
            <a:pPr lvl="2"/>
            <a:r>
              <a:rPr lang="en-US" dirty="0"/>
              <a:t>Noise</a:t>
            </a:r>
          </a:p>
          <a:p>
            <a:r>
              <a:rPr lang="en-US" dirty="0"/>
              <a:t>Special circuit transformations</a:t>
            </a:r>
          </a:p>
          <a:p>
            <a:pPr lvl="2"/>
            <a:r>
              <a:rPr lang="en-US" dirty="0"/>
              <a:t>To swap qubits, so they can be entangled</a:t>
            </a:r>
          </a:p>
          <a:p>
            <a:pPr lvl="2"/>
            <a:r>
              <a:rPr lang="en-US" dirty="0"/>
              <a:t>Reduce depth of circuit (noise issues)</a:t>
            </a:r>
          </a:p>
          <a:p>
            <a:pPr lvl="2"/>
            <a:r>
              <a:rPr lang="en-US" dirty="0"/>
              <a:t>Allow only some set of gates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a typeface="+mj-ea"/>
                <a:cs typeface="+mj-cs"/>
              </a:rPr>
              <a:t>ZX-Calculus can solve this</a:t>
            </a:r>
          </a:p>
          <a:p>
            <a:pPr lvl="2"/>
            <a:r>
              <a:rPr lang="en-US" dirty="0"/>
              <a:t>Can try to stick to those rules during the reconstruction phase</a:t>
            </a:r>
          </a:p>
        </p:txBody>
      </p:sp>
      <p:pic>
        <p:nvPicPr>
          <p:cNvPr id="7" name="Grafik 3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9108360E-44AA-0BB3-E9A3-05073D20768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986" y="1066028"/>
            <a:ext cx="4031006" cy="266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68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18A1E-D6DB-5CDD-C6D4-8E590298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Simplification: Three CNOTs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669F1-5DE9-B94D-A2E5-2DBC6A72A4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7FE72-102B-83D9-0534-256646F898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Circuit containing 3 alternating CNOTS</a:t>
            </a:r>
          </a:p>
        </p:txBody>
      </p:sp>
      <p:pic>
        <p:nvPicPr>
          <p:cNvPr id="1026" name="Picture 2" descr="Implementation of qubit SWAP using CNOT. | Download Scientific Diagram">
            <a:extLst>
              <a:ext uri="{FF2B5EF4-FFF2-40B4-BE49-F238E27FC236}">
                <a16:creationId xmlns:a16="http://schemas.microsoft.com/office/drawing/2014/main" id="{67C9B7A3-1446-E13B-A7BF-CE6E99490D64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253" y="2432346"/>
            <a:ext cx="4171493" cy="195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5159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18A1E-D6DB-5CDD-C6D4-8E590298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Simplification: Three CNOTs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669F1-5DE9-B94D-A2E5-2DBC6A72A4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7FE72-102B-83D9-0534-256646F898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Transform into ZX-Diagram</a:t>
            </a:r>
          </a:p>
          <a:p>
            <a:pPr lvl="2"/>
            <a:r>
              <a:rPr lang="en-GB" dirty="0"/>
              <a:t>Remember CNOT Gate from earlier</a:t>
            </a:r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073E857C-2416-0BB4-0A48-CC3F0DCB6C2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850064" y="2571750"/>
            <a:ext cx="3204035" cy="1965559"/>
          </a:xfrm>
        </p:spPr>
      </p:pic>
      <p:pic>
        <p:nvPicPr>
          <p:cNvPr id="8" name="Content Placeholder 11">
            <a:extLst>
              <a:ext uri="{FF2B5EF4-FFF2-40B4-BE49-F238E27FC236}">
                <a16:creationId xmlns:a16="http://schemas.microsoft.com/office/drawing/2014/main" id="{DE188EF1-4A92-D462-7EE9-C63BC83F41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6631"/>
          <a:stretch/>
        </p:blipFill>
        <p:spPr>
          <a:xfrm>
            <a:off x="5258890" y="894533"/>
            <a:ext cx="3354211" cy="986221"/>
          </a:xfrm>
          <a:prstGeom prst="rect">
            <a:avLst/>
          </a:prstGeom>
        </p:spPr>
      </p:pic>
      <p:pic>
        <p:nvPicPr>
          <p:cNvPr id="9" name="Picture 2" descr="Implementation of qubit SWAP using CNOT. | Download Scientific Diagram">
            <a:extLst>
              <a:ext uri="{FF2B5EF4-FFF2-40B4-BE49-F238E27FC236}">
                <a16:creationId xmlns:a16="http://schemas.microsoft.com/office/drawing/2014/main" id="{99736529-9EC1-B525-2B97-77C14DBCE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73" y="2847928"/>
            <a:ext cx="3388526" cy="158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5C1072C-4EC9-D4CA-8C80-FFE49969D59C}"/>
              </a:ext>
            </a:extLst>
          </p:cNvPr>
          <p:cNvSpPr/>
          <p:nvPr/>
        </p:nvSpPr>
        <p:spPr>
          <a:xfrm>
            <a:off x="3916717" y="3484418"/>
            <a:ext cx="877948" cy="2616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47637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18A1E-D6DB-5CDD-C6D4-8E590298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Simplification: Three CNOTs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669F1-5DE9-B94D-A2E5-2DBC6A72A4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42</a:t>
            </a:fld>
            <a:endParaRPr lang="de-DE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D89E245-ADAC-3462-E4D1-99ACC305AB6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31178" y="2731885"/>
            <a:ext cx="2773093" cy="1798496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7FE72-102B-83D9-0534-256646F898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Apply the bi-algebra rule</a:t>
            </a:r>
          </a:p>
          <a:p>
            <a:pPr lvl="2"/>
            <a:r>
              <a:rPr lang="en-GB" dirty="0"/>
              <a:t>We need to morph the graph first!</a:t>
            </a:r>
          </a:p>
        </p:txBody>
      </p:sp>
      <p:pic>
        <p:nvPicPr>
          <p:cNvPr id="20" name="Content Placeholder 7">
            <a:extLst>
              <a:ext uri="{FF2B5EF4-FFF2-40B4-BE49-F238E27FC236}">
                <a16:creationId xmlns:a16="http://schemas.microsoft.com/office/drawing/2014/main" id="{81152D78-E070-9BA2-2F70-E509CEF68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2" y="2564822"/>
            <a:ext cx="3204036" cy="1965559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FD7989B6-95BA-5AEB-DED7-4A504C2EEE0C}"/>
              </a:ext>
            </a:extLst>
          </p:cNvPr>
          <p:cNvSpPr/>
          <p:nvPr/>
        </p:nvSpPr>
        <p:spPr>
          <a:xfrm>
            <a:off x="3916717" y="3484418"/>
            <a:ext cx="877948" cy="2616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pic>
        <p:nvPicPr>
          <p:cNvPr id="8" name="Content Placeholder 14">
            <a:extLst>
              <a:ext uri="{FF2B5EF4-FFF2-40B4-BE49-F238E27FC236}">
                <a16:creationId xmlns:a16="http://schemas.microsoft.com/office/drawing/2014/main" id="{3011FA4A-F8D4-245C-2330-A037EB5EB7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7828"/>
          <a:stretch/>
        </p:blipFill>
        <p:spPr>
          <a:xfrm rot="5400000">
            <a:off x="6602692" y="509866"/>
            <a:ext cx="1333128" cy="101336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28E754E-ACD1-80FA-D8CF-53403AD4AA53}"/>
              </a:ext>
            </a:extLst>
          </p:cNvPr>
          <p:cNvSpPr/>
          <p:nvPr/>
        </p:nvSpPr>
        <p:spPr>
          <a:xfrm rot="5400000">
            <a:off x="7208396" y="1142718"/>
            <a:ext cx="126930" cy="124494"/>
          </a:xfrm>
          <a:prstGeom prst="ellipse">
            <a:avLst/>
          </a:prstGeom>
          <a:solidFill>
            <a:srgbClr val="00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16" name="Content Placeholder 14">
            <a:extLst>
              <a:ext uri="{FF2B5EF4-FFF2-40B4-BE49-F238E27FC236}">
                <a16:creationId xmlns:a16="http://schemas.microsoft.com/office/drawing/2014/main" id="{3C7857A8-5C48-2ED0-2EE7-7B97312CBA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880" t="506" r="-1052" b="-506"/>
          <a:stretch/>
        </p:blipFill>
        <p:spPr>
          <a:xfrm rot="5400000">
            <a:off x="4871298" y="491800"/>
            <a:ext cx="1333128" cy="1013368"/>
          </a:xfrm>
          <a:prstGeom prst="rect">
            <a:avLst/>
          </a:prstGeom>
        </p:spPr>
      </p:pic>
      <p:pic>
        <p:nvPicPr>
          <p:cNvPr id="17" name="Content Placeholder 14">
            <a:extLst>
              <a:ext uri="{FF2B5EF4-FFF2-40B4-BE49-F238E27FC236}">
                <a16:creationId xmlns:a16="http://schemas.microsoft.com/office/drawing/2014/main" id="{B83FD264-527D-ED47-D87D-996ED3BF55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625" t="24386" r="39993" b="29618"/>
          <a:stretch/>
        </p:blipFill>
        <p:spPr>
          <a:xfrm>
            <a:off x="6149885" y="762868"/>
            <a:ext cx="612687" cy="46611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6257ECF-08BA-EB81-EC59-82F986B2012E}"/>
              </a:ext>
            </a:extLst>
          </p:cNvPr>
          <p:cNvSpPr/>
          <p:nvPr/>
        </p:nvSpPr>
        <p:spPr>
          <a:xfrm rot="5400000">
            <a:off x="5232523" y="1142660"/>
            <a:ext cx="134989" cy="132398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D2E5C5E-7CBD-B9F3-CA62-2AEB4583606F}"/>
              </a:ext>
            </a:extLst>
          </p:cNvPr>
          <p:cNvSpPr/>
          <p:nvPr/>
        </p:nvSpPr>
        <p:spPr>
          <a:xfrm rot="5400000">
            <a:off x="5720525" y="1142660"/>
            <a:ext cx="134989" cy="132398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55E14CD-E5CE-7E0D-A35E-566B6C78D0CF}"/>
              </a:ext>
            </a:extLst>
          </p:cNvPr>
          <p:cNvSpPr/>
          <p:nvPr/>
        </p:nvSpPr>
        <p:spPr>
          <a:xfrm rot="5400000">
            <a:off x="7208318" y="734680"/>
            <a:ext cx="134989" cy="132398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81D55CC-7EC0-E254-9C6B-9EFE870E9F11}"/>
              </a:ext>
            </a:extLst>
          </p:cNvPr>
          <p:cNvSpPr/>
          <p:nvPr/>
        </p:nvSpPr>
        <p:spPr>
          <a:xfrm rot="5400000">
            <a:off x="5243701" y="732527"/>
            <a:ext cx="126930" cy="124494"/>
          </a:xfrm>
          <a:prstGeom prst="ellipse">
            <a:avLst/>
          </a:prstGeom>
          <a:solidFill>
            <a:srgbClr val="00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F8521F7-5A75-2F2D-BFE2-E9597F53C256}"/>
              </a:ext>
            </a:extLst>
          </p:cNvPr>
          <p:cNvSpPr/>
          <p:nvPr/>
        </p:nvSpPr>
        <p:spPr>
          <a:xfrm rot="5400000">
            <a:off x="5728507" y="732527"/>
            <a:ext cx="126930" cy="124494"/>
          </a:xfrm>
          <a:prstGeom prst="ellipse">
            <a:avLst/>
          </a:prstGeom>
          <a:solidFill>
            <a:srgbClr val="00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0587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18A1E-D6DB-5CDD-C6D4-8E590298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Simplification: Three CNOTs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669F1-5DE9-B94D-A2E5-2DBC6A72A4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7FE72-102B-83D9-0534-256646F898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Morph the ZX-Diagram</a:t>
            </a:r>
          </a:p>
          <a:p>
            <a:pPr lvl="2"/>
            <a:r>
              <a:rPr lang="en-GB" dirty="0"/>
              <a:t>Allowed, since we are allowed to move stuff freely</a:t>
            </a:r>
          </a:p>
          <a:p>
            <a:pPr lvl="2"/>
            <a:r>
              <a:rPr lang="en-GB" dirty="0"/>
              <a:t>Guaranteed by underlying category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8273C36-14F6-0BEA-2156-0E9C9938ECD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31178" y="2720268"/>
            <a:ext cx="2753462" cy="1755290"/>
          </a:xfrm>
        </p:spPr>
      </p:pic>
      <p:pic>
        <p:nvPicPr>
          <p:cNvPr id="10" name="Content Placeholder 10">
            <a:extLst>
              <a:ext uri="{FF2B5EF4-FFF2-40B4-BE49-F238E27FC236}">
                <a16:creationId xmlns:a16="http://schemas.microsoft.com/office/drawing/2014/main" id="{7FF666A3-0918-44AD-ABAA-716431641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05" y="2720268"/>
            <a:ext cx="2753462" cy="1785765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7619EB-18D7-CD60-5026-DDD5371F3DE7}"/>
              </a:ext>
            </a:extLst>
          </p:cNvPr>
          <p:cNvSpPr/>
          <p:nvPr/>
        </p:nvSpPr>
        <p:spPr>
          <a:xfrm>
            <a:off x="3930572" y="3529733"/>
            <a:ext cx="877948" cy="2616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42999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18A1E-D6DB-5CDD-C6D4-8E590298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Simplification: Three CNOTs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669F1-5DE9-B94D-A2E5-2DBC6A72A4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44</a:t>
            </a:fld>
            <a:endParaRPr lang="de-DE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A665051-934F-318C-39E8-B08CEEAA4AE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31178" y="2739075"/>
            <a:ext cx="2714599" cy="17176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7FE72-102B-83D9-0534-256646F898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Apply spider fusion rule</a:t>
            </a:r>
          </a:p>
          <a:p>
            <a:pPr lvl="2"/>
            <a:r>
              <a:rPr lang="en-GB" dirty="0"/>
              <a:t>Attention, two wires remain between the first nodes!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E061DBB5-3EEA-D760-4AF9-0390B3D55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96" y="2670895"/>
            <a:ext cx="2801266" cy="1785765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E9A4D7A8-8DA6-A809-E4F2-7C89BC7351EC}"/>
              </a:ext>
            </a:extLst>
          </p:cNvPr>
          <p:cNvSpPr/>
          <p:nvPr/>
        </p:nvSpPr>
        <p:spPr>
          <a:xfrm>
            <a:off x="3930572" y="3529733"/>
            <a:ext cx="877948" cy="2616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pic>
        <p:nvPicPr>
          <p:cNvPr id="14" name="Content Placeholder 12">
            <a:extLst>
              <a:ext uri="{FF2B5EF4-FFF2-40B4-BE49-F238E27FC236}">
                <a16:creationId xmlns:a16="http://schemas.microsoft.com/office/drawing/2014/main" id="{3F917B34-F354-9DDE-4893-31AE2B7A5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0514" y="849332"/>
            <a:ext cx="3760162" cy="118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451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18A1E-D6DB-5CDD-C6D4-8E590298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Simplification: Three CNOTs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669F1-5DE9-B94D-A2E5-2DBC6A72A4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7FE72-102B-83D9-0534-256646F898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Apply the </a:t>
            </a:r>
            <a:r>
              <a:rPr lang="en-GB" dirty="0" err="1"/>
              <a:t>Hopf</a:t>
            </a:r>
            <a:r>
              <a:rPr lang="en-GB" dirty="0"/>
              <a:t>-Law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52961BA-8EDA-05FF-D07F-D81E442EE5C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31179" y="2739074"/>
            <a:ext cx="2689692" cy="1717675"/>
          </a:xfrm>
        </p:spPr>
      </p:pic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9CF136BE-E188-C736-DFDC-C6D6FAB5A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96" y="2687212"/>
            <a:ext cx="2770631" cy="175313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07EF5130-F737-F0B2-3BA6-EB6801026365}"/>
              </a:ext>
            </a:extLst>
          </p:cNvPr>
          <p:cNvSpPr/>
          <p:nvPr/>
        </p:nvSpPr>
        <p:spPr>
          <a:xfrm>
            <a:off x="3930572" y="3529733"/>
            <a:ext cx="877948" cy="2616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pic>
        <p:nvPicPr>
          <p:cNvPr id="7" name="Content Placeholder 12">
            <a:extLst>
              <a:ext uri="{FF2B5EF4-FFF2-40B4-BE49-F238E27FC236}">
                <a16:creationId xmlns:a16="http://schemas.microsoft.com/office/drawing/2014/main" id="{4BB34D36-E6AE-D90F-44C7-7544D29648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61" r="13220"/>
          <a:stretch/>
        </p:blipFill>
        <p:spPr>
          <a:xfrm>
            <a:off x="4916880" y="837799"/>
            <a:ext cx="3633354" cy="111233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9580F51-C8F2-C991-F5AD-ACCFB31C03FA}"/>
              </a:ext>
            </a:extLst>
          </p:cNvPr>
          <p:cNvSpPr/>
          <p:nvPr/>
        </p:nvSpPr>
        <p:spPr>
          <a:xfrm>
            <a:off x="5660337" y="1281920"/>
            <a:ext cx="177415" cy="177407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4B85B4-FF46-C864-4787-51A960A7A930}"/>
              </a:ext>
            </a:extLst>
          </p:cNvPr>
          <p:cNvSpPr/>
          <p:nvPr/>
        </p:nvSpPr>
        <p:spPr>
          <a:xfrm>
            <a:off x="5098051" y="1285317"/>
            <a:ext cx="177415" cy="174010"/>
          </a:xfrm>
          <a:prstGeom prst="ellipse">
            <a:avLst/>
          </a:prstGeom>
          <a:solidFill>
            <a:srgbClr val="00FF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31D7830-FA63-27F1-4999-7F0BF9035491}"/>
              </a:ext>
            </a:extLst>
          </p:cNvPr>
          <p:cNvSpPr/>
          <p:nvPr/>
        </p:nvSpPr>
        <p:spPr>
          <a:xfrm>
            <a:off x="8138592" y="1280221"/>
            <a:ext cx="177415" cy="177407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FDED40-6442-6E09-99EF-BFA200489321}"/>
              </a:ext>
            </a:extLst>
          </p:cNvPr>
          <p:cNvSpPr/>
          <p:nvPr/>
        </p:nvSpPr>
        <p:spPr>
          <a:xfrm>
            <a:off x="7579859" y="1283618"/>
            <a:ext cx="177415" cy="174010"/>
          </a:xfrm>
          <a:prstGeom prst="ellipse">
            <a:avLst/>
          </a:prstGeom>
          <a:solidFill>
            <a:srgbClr val="00FF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6743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18A1E-D6DB-5CDD-C6D4-8E590298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Simplification: Three CNOTs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669F1-5DE9-B94D-A2E5-2DBC6A72A4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7FE72-102B-83D9-0534-256646F898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Identity Removal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F983BCE-D3D6-7B4E-93D2-1A63F318286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03762" y="2739073"/>
            <a:ext cx="2717109" cy="1634941"/>
          </a:xfrm>
        </p:spPr>
      </p:pic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F4D14F11-DBDD-3A7D-96F1-8EC31DC7C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93" y="2687212"/>
            <a:ext cx="2745211" cy="175313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45702DC9-1681-AE64-8825-8CB77C27D15E}"/>
              </a:ext>
            </a:extLst>
          </p:cNvPr>
          <p:cNvSpPr/>
          <p:nvPr/>
        </p:nvSpPr>
        <p:spPr>
          <a:xfrm>
            <a:off x="3930572" y="3529733"/>
            <a:ext cx="877948" cy="2616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30271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18A1E-D6DB-5CDD-C6D4-8E590298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Simplification: Three CNOTs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669F1-5DE9-B94D-A2E5-2DBC6A72A4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7FE72-102B-83D9-0534-256646F898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Complicated CNOT circuit is actually a swap operation</a:t>
            </a:r>
          </a:p>
          <a:p>
            <a:pPr lvl="2"/>
            <a:r>
              <a:rPr lang="en-GB" dirty="0"/>
              <a:t>Since we are working at the </a:t>
            </a:r>
            <a:r>
              <a:rPr lang="en-GB" i="1" dirty="0"/>
              <a:t>atom</a:t>
            </a:r>
            <a:r>
              <a:rPr lang="en-GB" dirty="0"/>
              <a:t>-level many other circuits can be simplified like this</a:t>
            </a:r>
          </a:p>
          <a:p>
            <a:pPr lvl="2"/>
            <a:r>
              <a:rPr lang="en-GB" dirty="0"/>
              <a:t>Extracting back quantum circuits is hard</a:t>
            </a:r>
          </a:p>
          <a:p>
            <a:pPr lvl="3"/>
            <a:r>
              <a:rPr lang="en-GB" dirty="0"/>
              <a:t>But it's possible for simple circuits</a:t>
            </a:r>
          </a:p>
          <a:p>
            <a:pPr lvl="3"/>
            <a:r>
              <a:rPr lang="en-GB" dirty="0"/>
              <a:t>(In general: Graph needs to have “</a:t>
            </a:r>
            <a:r>
              <a:rPr lang="en-GB" dirty="0" err="1"/>
              <a:t>gFlow</a:t>
            </a:r>
            <a:r>
              <a:rPr lang="en-GB" dirty="0"/>
              <a:t>”)</a:t>
            </a:r>
          </a:p>
        </p:txBody>
      </p:sp>
      <p:pic>
        <p:nvPicPr>
          <p:cNvPr id="15" name="Content Placeholder 9">
            <a:extLst>
              <a:ext uri="{FF2B5EF4-FFF2-40B4-BE49-F238E27FC236}">
                <a16:creationId xmlns:a16="http://schemas.microsoft.com/office/drawing/2014/main" id="{B0201BD9-C450-5A15-73F9-8C1C0ACF3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162" y="2670895"/>
            <a:ext cx="2884129" cy="1717675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C50DCC81-51DD-8662-8796-8DBCE538EA40}"/>
              </a:ext>
            </a:extLst>
          </p:cNvPr>
          <p:cNvSpPr/>
          <p:nvPr/>
        </p:nvSpPr>
        <p:spPr>
          <a:xfrm>
            <a:off x="3930572" y="3529733"/>
            <a:ext cx="877948" cy="2616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  <p:pic>
        <p:nvPicPr>
          <p:cNvPr id="17" name="Picture 2" descr="Implementation of qubit SWAP using CNOT. | Download Scientific Diagram">
            <a:extLst>
              <a:ext uri="{FF2B5EF4-FFF2-40B4-BE49-F238E27FC236}">
                <a16:creationId xmlns:a16="http://schemas.microsoft.com/office/drawing/2014/main" id="{C5B24629-94D8-E513-E464-FE483D74AA2F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42" y="2795775"/>
            <a:ext cx="3611011" cy="169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2109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068E9A9-A902-6966-079C-D36E36B7E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Translating Circuits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41A3D0-81AB-BA07-367C-4B8C4D626C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48</a:t>
            </a:fld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2F8D22-E31F-FA06-02DC-1DB9900DE6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347"/>
          <a:stretch/>
        </p:blipFill>
        <p:spPr>
          <a:xfrm>
            <a:off x="3966770" y="1010371"/>
            <a:ext cx="3228999" cy="1299875"/>
          </a:xfrm>
          <a:prstGeom prst="rect">
            <a:avLst/>
          </a:prstGeom>
        </p:spPr>
      </p:pic>
      <p:pic>
        <p:nvPicPr>
          <p:cNvPr id="14" name="Content Placeholder 6">
            <a:extLst>
              <a:ext uri="{FF2B5EF4-FFF2-40B4-BE49-F238E27FC236}">
                <a16:creationId xmlns:a16="http://schemas.microsoft.com/office/drawing/2014/main" id="{AA0DC7EC-03FB-F698-1CF1-F70C465B4EA5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3"/>
          <a:srcRect b="1063"/>
          <a:stretch/>
        </p:blipFill>
        <p:spPr>
          <a:xfrm>
            <a:off x="318009" y="1010371"/>
            <a:ext cx="3244723" cy="3651683"/>
          </a:xfrm>
          <a:prstGeom prst="rect">
            <a:avLst/>
          </a:prstGeom>
        </p:spPr>
      </p:pic>
      <p:pic>
        <p:nvPicPr>
          <p:cNvPr id="1026" name="Picture 2" descr="circuit construction - Show that a $CZ$ gate can be implemented using a  $CNOT$ gate and Hadamard gates - Quantum Computing Stack Exchange">
            <a:extLst>
              <a:ext uri="{FF2B5EF4-FFF2-40B4-BE49-F238E27FC236}">
                <a16:creationId xmlns:a16="http://schemas.microsoft.com/office/drawing/2014/main" id="{4DC95690-D8D3-804D-9BE9-96CCE89E6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870" y="3382850"/>
            <a:ext cx="2953207" cy="107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7A969B6-4CDF-2662-C4B2-9254FE7737EC}"/>
              </a:ext>
            </a:extLst>
          </p:cNvPr>
          <p:cNvSpPr txBox="1"/>
          <p:nvPr/>
        </p:nvSpPr>
        <p:spPr>
          <a:xfrm>
            <a:off x="5975306" y="4495800"/>
            <a:ext cx="2440925" cy="1930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Challenge: Try </a:t>
            </a:r>
            <a:r>
              <a:rPr lang="de-DE" sz="1200" dirty="0" err="1">
                <a:latin typeface="+mn-lt"/>
              </a:rPr>
              <a:t>to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prove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this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identity</a:t>
            </a:r>
            <a:r>
              <a:rPr lang="de-DE" sz="1200" dirty="0">
                <a:latin typeface="+mn-lt"/>
              </a:rPr>
              <a:t>!</a:t>
            </a:r>
            <a:endParaRPr lang="en-US" sz="12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224708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37A40-0A8A-2D2C-C320-43CF0BF00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Quantum Circuits to ZX-Diagrams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BDECA9-2F11-25C7-8705-B852EF1730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9FD2DF-0676-30DB-0BC1-81E708AD622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8009" y="1097006"/>
            <a:ext cx="8509000" cy="1308415"/>
          </a:xfrm>
        </p:spPr>
        <p:txBody>
          <a:bodyPr/>
          <a:lstStyle/>
          <a:p>
            <a:r>
              <a:rPr lang="en-GB" dirty="0"/>
              <a:t>Example Circuit:</a:t>
            </a:r>
          </a:p>
          <a:p>
            <a:pPr lvl="2"/>
            <a:r>
              <a:rPr lang="en-GB" dirty="0"/>
              <a:t>Custom gates need to be handled separately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dirty="0">
                <a:ea typeface="+mj-ea"/>
                <a:cs typeface="+mj-cs"/>
              </a:rPr>
              <a:t>Backwards direction also possible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A67B5-9B4A-7CAD-8C43-AEA8F3892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19"/>
          <a:stretch/>
        </p:blipFill>
        <p:spPr>
          <a:xfrm>
            <a:off x="59789" y="2596243"/>
            <a:ext cx="3786215" cy="20679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AC1F90-B725-F911-DD7B-593950B66C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342" r="16070" b="-5869"/>
          <a:stretch/>
        </p:blipFill>
        <p:spPr>
          <a:xfrm>
            <a:off x="5489364" y="2596242"/>
            <a:ext cx="3337644" cy="2067923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A092221-24A1-8A8F-8A74-840BA5E7A04B}"/>
              </a:ext>
            </a:extLst>
          </p:cNvPr>
          <p:cNvSpPr/>
          <p:nvPr/>
        </p:nvSpPr>
        <p:spPr>
          <a:xfrm>
            <a:off x="4109247" y="3416298"/>
            <a:ext cx="1116874" cy="42780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4396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7173F-7790-A0A4-5FA5-02D6EE09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Quantum Circuit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06DF93-E17B-2DA5-B132-FDFD217FE4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1381F3-B155-C0F2-85F1-01A5AB20F73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Goal: Transform circuits into equivalent circuits</a:t>
            </a:r>
          </a:p>
          <a:p>
            <a:pPr lvl="2"/>
            <a:r>
              <a:rPr lang="en-GB" dirty="0"/>
              <a:t>New Circuit must have fewer / simpler gates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6B4BDA-B8EF-08F4-6502-300733A8BC20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348" y="2172928"/>
            <a:ext cx="5277303" cy="263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9452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C3527-A61A-0301-6ED8-9ED8638A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Quantum Teleportation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E1D206-0A55-C14A-C0E4-CD5D6CECEB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50</a:t>
            </a:fld>
            <a:endParaRPr lang="de-D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66DD93-CCE4-04DD-E955-1EFFAEDE0576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478973" y="1283664"/>
            <a:ext cx="6186054" cy="2743582"/>
          </a:xfrm>
        </p:spPr>
      </p:pic>
    </p:spTree>
    <p:extLst>
      <p:ext uri="{BB962C8B-B14F-4D97-AF65-F5344CB8AC3E}">
        <p14:creationId xmlns:p14="http://schemas.microsoft.com/office/powerpoint/2010/main" val="5306225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C3527-A61A-0301-6ED8-9ED8638A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Quantum Teleportation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E1D206-0A55-C14A-C0E4-CD5D6CECEB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51</a:t>
            </a:fld>
            <a:endParaRPr lang="de-DE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266CFE7-03F1-7060-1C1B-D3B4AAC116C5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2"/>
          <a:srcRect t="4644"/>
          <a:stretch/>
        </p:blipFill>
        <p:spPr>
          <a:xfrm>
            <a:off x="595895" y="1245876"/>
            <a:ext cx="7952210" cy="3532909"/>
          </a:xfrm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726146A-1BED-D752-AC7B-207398DEB404}"/>
              </a:ext>
            </a:extLst>
          </p:cNvPr>
          <p:cNvSpPr txBox="1">
            <a:spLocks/>
          </p:cNvSpPr>
          <p:nvPr/>
        </p:nvSpPr>
        <p:spPr>
          <a:xfrm>
            <a:off x="283373" y="906507"/>
            <a:ext cx="8509000" cy="1718039"/>
          </a:xfrm>
          <a:prstGeom prst="rect">
            <a:avLst/>
          </a:prstGeom>
        </p:spPr>
        <p:txBody>
          <a:bodyPr/>
          <a:lstStyle>
            <a:lvl1pPr marL="179388" indent="-179388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179388" indent="-179388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lang="en-US" sz="14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Shared Bell State, is just a bent wire!</a:t>
            </a:r>
          </a:p>
        </p:txBody>
      </p:sp>
    </p:spTree>
    <p:extLst>
      <p:ext uri="{BB962C8B-B14F-4D97-AF65-F5344CB8AC3E}">
        <p14:creationId xmlns:p14="http://schemas.microsoft.com/office/powerpoint/2010/main" val="10277685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C3527-A61A-0301-6ED8-9ED8638A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Toffoli Gate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E1D206-0A55-C14A-C0E4-CD5D6CECEB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726146A-1BED-D752-AC7B-207398DEB404}"/>
              </a:ext>
            </a:extLst>
          </p:cNvPr>
          <p:cNvSpPr txBox="1">
            <a:spLocks/>
          </p:cNvSpPr>
          <p:nvPr/>
        </p:nvSpPr>
        <p:spPr>
          <a:xfrm>
            <a:off x="283373" y="906507"/>
            <a:ext cx="8509000" cy="1718039"/>
          </a:xfrm>
          <a:prstGeom prst="rect">
            <a:avLst/>
          </a:prstGeom>
        </p:spPr>
        <p:txBody>
          <a:bodyPr/>
          <a:lstStyle>
            <a:lvl1pPr marL="179388" indent="-179388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179388" indent="-179388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lang="en-US" sz="14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/>
              <a:t>T</a:t>
            </a:r>
            <a:r>
              <a:rPr lang="en-US" sz="1600" dirty="0" err="1"/>
              <a:t>offoli</a:t>
            </a:r>
            <a:r>
              <a:rPr lang="en-US" sz="1600" dirty="0"/>
              <a:t> gate calculates a “quantum-AND” between two states</a:t>
            </a:r>
          </a:p>
          <a:p>
            <a:pPr lvl="2"/>
            <a:r>
              <a:rPr lang="en-US" sz="1200" dirty="0"/>
              <a:t>We introduced a new Generator: A “H-Box” to simplify the circuit. (Normally it has 25 Spiders)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1D1ABFD-C61F-8B5B-5136-5B9059DE6DB3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2"/>
          <a:srcRect t="3200"/>
          <a:stretch/>
        </p:blipFill>
        <p:spPr>
          <a:xfrm>
            <a:off x="1018944" y="1705733"/>
            <a:ext cx="7106112" cy="3149252"/>
          </a:xfrm>
        </p:spPr>
      </p:pic>
    </p:spTree>
    <p:extLst>
      <p:ext uri="{BB962C8B-B14F-4D97-AF65-F5344CB8AC3E}">
        <p14:creationId xmlns:p14="http://schemas.microsoft.com/office/powerpoint/2010/main" val="38796228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C3527-A61A-0301-6ED8-9ED8638A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Toffoli Gate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E1D206-0A55-C14A-C0E4-CD5D6CECEB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53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3">
                <a:extLst>
                  <a:ext uri="{FF2B5EF4-FFF2-40B4-BE49-F238E27FC236}">
                    <a16:creationId xmlns:a16="http://schemas.microsoft.com/office/drawing/2014/main" id="{B726146A-1BED-D752-AC7B-207398DEB4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3373" y="906507"/>
                <a:ext cx="8509000" cy="1718039"/>
              </a:xfrm>
              <a:prstGeom prst="rect">
                <a:avLst/>
              </a:prstGeom>
            </p:spPr>
            <p:txBody>
              <a:bodyPr/>
              <a:lstStyle>
                <a:lvl1pPr marL="179388" indent="-179388" algn="l" defTabSz="914400" rtl="0" eaLnBrk="1" fontAlgn="base" latinLnBrk="0" hangingPunct="1">
                  <a:lnSpc>
                    <a:spcPct val="150000"/>
                  </a:lnSpc>
                  <a:spcBef>
                    <a:spcPts val="6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lang="en-US" sz="1800" kern="1200" dirty="0" smtClean="0">
                    <a:solidFill>
                      <a:schemeClr val="tx1"/>
                    </a:solidFill>
                    <a:latin typeface="+mn-lt"/>
                    <a:ea typeface="+mj-ea"/>
                    <a:cs typeface="+mj-cs"/>
                  </a:defRPr>
                </a:lvl1pPr>
                <a:lvl2pPr marL="179388" indent="-179388" algn="l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0363" indent="-184150" algn="l" rtl="0" eaLnBrk="0" fontAlgn="base" hangingPunct="0">
                  <a:lnSpc>
                    <a:spcPct val="125000"/>
                  </a:lnSpc>
                  <a:spcBef>
                    <a:spcPts val="0"/>
                  </a:spcBef>
                  <a:spcAft>
                    <a:spcPct val="0"/>
                  </a:spcAft>
                  <a:buFont typeface="Symbol" pitchFamily="18" charset="2"/>
                  <a:buChar char="-"/>
                  <a:defRPr lang="en-US" sz="1400" kern="1200" dirty="0" smtClean="0">
                    <a:solidFill>
                      <a:schemeClr val="tx1"/>
                    </a:solidFill>
                    <a:latin typeface="+mn-lt"/>
                    <a:ea typeface="+mj-ea"/>
                    <a:cs typeface="+mj-cs"/>
                  </a:defRPr>
                </a:lvl3pPr>
                <a:lvl4pPr marL="538163" indent="-177800" algn="l" rtl="0" eaLnBrk="0" fontAlgn="base" hangingPunct="0">
                  <a:lnSpc>
                    <a:spcPct val="125000"/>
                  </a:lnSpc>
                  <a:spcBef>
                    <a:spcPts val="0"/>
                  </a:spcBef>
                  <a:spcAft>
                    <a:spcPct val="0"/>
                  </a:spcAft>
                  <a:buFont typeface="Symbol" pitchFamily="18" charset="2"/>
                  <a:buChar char="-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14375" indent="-176213" algn="l" rtl="0" eaLnBrk="0" fontAlgn="base" hangingPunct="0">
                  <a:lnSpc>
                    <a:spcPct val="125000"/>
                  </a:lnSpc>
                  <a:spcBef>
                    <a:spcPts val="0"/>
                  </a:spcBef>
                  <a:spcAft>
                    <a:spcPct val="0"/>
                  </a:spcAft>
                  <a:buFont typeface="Symbol" pitchFamily="18" charset="2"/>
                  <a:buChar char="-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600" dirty="0"/>
                  <a:t>T</a:t>
                </a:r>
                <a:r>
                  <a:rPr lang="en-US" sz="1600" dirty="0" err="1"/>
                  <a:t>offoli</a:t>
                </a:r>
                <a:r>
                  <a:rPr lang="en-US" sz="1600" dirty="0"/>
                  <a:t> Gate applied to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|11⟩</m:t>
                    </m:r>
                  </m:oMath>
                </a14:m>
                <a:endParaRPr lang="en-US" sz="1200" dirty="0"/>
              </a:p>
            </p:txBody>
          </p:sp>
        </mc:Choice>
        <mc:Fallback>
          <p:sp>
            <p:nvSpPr>
              <p:cNvPr id="13" name="Content Placeholder 3">
                <a:extLst>
                  <a:ext uri="{FF2B5EF4-FFF2-40B4-BE49-F238E27FC236}">
                    <a16:creationId xmlns:a16="http://schemas.microsoft.com/office/drawing/2014/main" id="{B726146A-1BED-D752-AC7B-207398DEB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73" y="906507"/>
                <a:ext cx="8509000" cy="1718039"/>
              </a:xfrm>
              <a:prstGeom prst="rect">
                <a:avLst/>
              </a:prstGeom>
              <a:blipFill>
                <a:blip r:embed="rId2"/>
                <a:stretch>
                  <a:fillRect l="-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0594E77-D0E1-EE75-F000-BF3711A7445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1596736" y="1232442"/>
            <a:ext cx="5831155" cy="3721365"/>
          </a:xfrm>
        </p:spPr>
      </p:pic>
    </p:spTree>
    <p:extLst>
      <p:ext uri="{BB962C8B-B14F-4D97-AF65-F5344CB8AC3E}">
        <p14:creationId xmlns:p14="http://schemas.microsoft.com/office/powerpoint/2010/main" val="39255600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092A-91F1-DAC7-76E6-023A7BC6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Completeness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ADC65E-FEEA-BAF2-7AC8-201C0CDF16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63D2C2-1852-1D7C-6059-8FDF60AF957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ZX Calculus is complete</a:t>
            </a:r>
          </a:p>
          <a:p>
            <a:pPr lvl="2"/>
            <a:r>
              <a:rPr lang="en-US" dirty="0"/>
              <a:t>Any two ZX-Graphs for the same Quantum circuit can be transformed into each other </a:t>
            </a:r>
          </a:p>
          <a:p>
            <a:pPr lvl="2"/>
            <a:r>
              <a:rPr lang="en-US" dirty="0"/>
              <a:t>By just using the rules from before!</a:t>
            </a:r>
          </a:p>
          <a:p>
            <a:r>
              <a:rPr lang="en-US" dirty="0"/>
              <a:t>This means that if a simpler circuit exists, it can be found using ZX-calculus</a:t>
            </a:r>
          </a:p>
          <a:p>
            <a:pPr lvl="2"/>
            <a:r>
              <a:rPr lang="en-US" dirty="0"/>
              <a:t>But the path between those transformations may traverse invalid quantum circuits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0BE4A7-0D45-0CBB-D161-1D4610F1D2F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869539" y="3042083"/>
            <a:ext cx="3404921" cy="171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5525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2CD45-6471-72D3-65BB-F27FC9A5F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Quellen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064EA5-D1C1-F28A-AD8C-C3B8A7D8D5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DC4D9C-EF1F-5DAF-0D70-2726E1D54AB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sz="800" dirty="0"/>
              <a:t>Circuit compilation: </a:t>
            </a:r>
            <a:r>
              <a:rPr lang="en-GB" sz="800" dirty="0">
                <a:hlinkClick r:id="rId2"/>
              </a:rPr>
              <a:t>https://www.cda.cit.tum.de/files/eda/2020_iscas_efficient_correct_compilation_quantum_circuits.pdf</a:t>
            </a:r>
            <a:endParaRPr lang="en-GB" sz="800" dirty="0"/>
          </a:p>
          <a:p>
            <a:pPr lvl="2"/>
            <a:r>
              <a:rPr lang="en-GB" sz="400" dirty="0">
                <a:hlinkClick r:id="rId3"/>
              </a:rPr>
              <a:t>https://quantum-journal.org/papers/q-2020-06-04-279/</a:t>
            </a:r>
            <a:endParaRPr lang="en-GB" sz="400" dirty="0"/>
          </a:p>
          <a:p>
            <a:pPr lvl="1"/>
            <a:r>
              <a:rPr lang="en-GB" sz="600" dirty="0"/>
              <a:t>Mathematical Background </a:t>
            </a:r>
            <a:r>
              <a:rPr lang="en-GB" sz="600" dirty="0">
                <a:hlinkClick r:id="rId4"/>
              </a:rPr>
              <a:t>https://www.youtube.com/watch?v=UQTTJV0ejfw</a:t>
            </a:r>
            <a:endParaRPr lang="en-GB" sz="600" dirty="0"/>
          </a:p>
          <a:p>
            <a:pPr lvl="1"/>
            <a:r>
              <a:rPr lang="en-GB" sz="600" dirty="0"/>
              <a:t>Teleportation </a:t>
            </a:r>
            <a:r>
              <a:rPr lang="en-GB" sz="600" dirty="0">
                <a:hlinkClick r:id="rId5"/>
              </a:rPr>
              <a:t>https://pennylane.ai/qml/demos/tutorial_zx_calculus</a:t>
            </a:r>
            <a:endParaRPr lang="en-GB" sz="600" dirty="0"/>
          </a:p>
          <a:p>
            <a:pPr lvl="1"/>
            <a:endParaRPr lang="en-GB" sz="600" dirty="0"/>
          </a:p>
          <a:p>
            <a:pPr lvl="2"/>
            <a:endParaRPr lang="en-GB" sz="400" dirty="0"/>
          </a:p>
          <a:p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5955964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2CD45-6471-72D3-65BB-F27FC9A5F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064EA5-D1C1-F28A-AD8C-C3B8A7D8D5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DC4D9C-EF1F-5DAF-0D70-2726E1D54AB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sz="800" dirty="0"/>
              <a:t>Circuit optimization P.4: </a:t>
            </a:r>
            <a:r>
              <a:rPr lang="en-GB" sz="800" dirty="0">
                <a:hlinkClick r:id="rId2"/>
              </a:rPr>
              <a:t>https://quantum-journal.org/papers/q-2020-06-04-279/</a:t>
            </a:r>
            <a:endParaRPr lang="en-GB" sz="800" dirty="0"/>
          </a:p>
          <a:p>
            <a:r>
              <a:rPr lang="en-GB" sz="800" dirty="0"/>
              <a:t>Spider Fusion P.33: </a:t>
            </a:r>
            <a:r>
              <a:rPr lang="en-GB" sz="800" dirty="0">
                <a:hlinkClick r:id="rId3"/>
              </a:rPr>
              <a:t>https://www.cs.ox.ac.uk/people/bob.coecke/ZX-lectures_JPG.pdf</a:t>
            </a:r>
            <a:r>
              <a:rPr lang="en-GB" sz="800" dirty="0"/>
              <a:t> </a:t>
            </a:r>
          </a:p>
          <a:p>
            <a:endParaRPr lang="en-GB" sz="800" dirty="0"/>
          </a:p>
          <a:p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1310955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7173F-7790-A0A4-5FA5-02D6EE09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Classical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06DF93-E17B-2DA5-B132-FDFD217FE4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1381F3-B155-C0F2-85F1-01A5AB20F73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Why use ZX-Calculus for this?</a:t>
            </a:r>
          </a:p>
          <a:p>
            <a:r>
              <a:rPr lang="en-GB" dirty="0"/>
              <a:t>Circuit simplifications also exist for logic gates:</a:t>
            </a:r>
          </a:p>
        </p:txBody>
      </p:sp>
      <p:pic>
        <p:nvPicPr>
          <p:cNvPr id="6" name="Inhaltsplatzhalter 12">
            <a:extLst>
              <a:ext uri="{FF2B5EF4-FFF2-40B4-BE49-F238E27FC236}">
                <a16:creationId xmlns:a16="http://schemas.microsoft.com/office/drawing/2014/main" id="{E608B91F-84BF-E475-554C-8EA46C83D0D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32208" y="2254648"/>
            <a:ext cx="7679584" cy="2653932"/>
          </a:xfrm>
        </p:spPr>
      </p:pic>
    </p:spTree>
    <p:extLst>
      <p:ext uri="{BB962C8B-B14F-4D97-AF65-F5344CB8AC3E}">
        <p14:creationId xmlns:p14="http://schemas.microsoft.com/office/powerpoint/2010/main" val="3185243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7173F-7790-A0A4-5FA5-02D6EE09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Classical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06DF93-E17B-2DA5-B132-FDFD217FE4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11" name="Grafik 13">
            <a:extLst>
              <a:ext uri="{FF2B5EF4-FFF2-40B4-BE49-F238E27FC236}">
                <a16:creationId xmlns:a16="http://schemas.microsoft.com/office/drawing/2014/main" id="{944ED1A2-2506-04BA-1716-9B4A554586D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t="2110" r="3319"/>
          <a:stretch/>
        </p:blipFill>
        <p:spPr>
          <a:xfrm>
            <a:off x="266345" y="1728418"/>
            <a:ext cx="4305793" cy="2877839"/>
          </a:xfrm>
          <a:prstGeom prst="rect">
            <a:avLst/>
          </a:prstGeom>
        </p:spPr>
      </p:pic>
      <p:pic>
        <p:nvPicPr>
          <p:cNvPr id="12" name="Inhaltsplatzhalter 10">
            <a:extLst>
              <a:ext uri="{FF2B5EF4-FFF2-40B4-BE49-F238E27FC236}">
                <a16:creationId xmlns:a16="http://schemas.microsoft.com/office/drawing/2014/main" id="{56D8DBD7-D3C2-3C99-CBD5-CDE6FECF59F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3"/>
          <a:srcRect l="4705" t="1134"/>
          <a:stretch/>
        </p:blipFill>
        <p:spPr>
          <a:xfrm>
            <a:off x="4773503" y="1728418"/>
            <a:ext cx="4241929" cy="2911873"/>
          </a:xfrm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BB48233-A5C6-4D26-4978-C770634CC9C9}"/>
              </a:ext>
            </a:extLst>
          </p:cNvPr>
          <p:cNvSpPr txBox="1">
            <a:spLocks/>
          </p:cNvSpPr>
          <p:nvPr/>
        </p:nvSpPr>
        <p:spPr>
          <a:xfrm>
            <a:off x="318009" y="1097007"/>
            <a:ext cx="8509000" cy="32959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Unfortunately, there are more …</a:t>
            </a:r>
          </a:p>
        </p:txBody>
      </p:sp>
    </p:spTree>
    <p:extLst>
      <p:ext uri="{BB962C8B-B14F-4D97-AF65-F5344CB8AC3E}">
        <p14:creationId xmlns:p14="http://schemas.microsoft.com/office/powerpoint/2010/main" val="1980210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7173F-7790-A0A4-5FA5-02D6EE09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Classical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06DF93-E17B-2DA5-B132-FDFD217FE4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BB48233-A5C6-4D26-4978-C770634CC9C9}"/>
              </a:ext>
            </a:extLst>
          </p:cNvPr>
          <p:cNvSpPr txBox="1">
            <a:spLocks/>
          </p:cNvSpPr>
          <p:nvPr/>
        </p:nvSpPr>
        <p:spPr>
          <a:xfrm>
            <a:off x="318009" y="1097007"/>
            <a:ext cx="8509000" cy="32959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And more …</a:t>
            </a:r>
          </a:p>
        </p:txBody>
      </p:sp>
      <p:pic>
        <p:nvPicPr>
          <p:cNvPr id="6" name="Inhaltsplatzhalter 8">
            <a:extLst>
              <a:ext uri="{FF2B5EF4-FFF2-40B4-BE49-F238E27FC236}">
                <a16:creationId xmlns:a16="http://schemas.microsoft.com/office/drawing/2014/main" id="{B21A70CD-F64D-7DCF-8C54-70ED83D76DD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tretch/>
        </p:blipFill>
        <p:spPr>
          <a:xfrm>
            <a:off x="1191374" y="1344592"/>
            <a:ext cx="6761252" cy="3592404"/>
          </a:xfrm>
        </p:spPr>
      </p:pic>
    </p:spTree>
    <p:extLst>
      <p:ext uri="{BB962C8B-B14F-4D97-AF65-F5344CB8AC3E}">
        <p14:creationId xmlns:p14="http://schemas.microsoft.com/office/powerpoint/2010/main" val="3086441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7173F-7790-A0A4-5FA5-02D6EE09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Classical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06DF93-E17B-2DA5-B132-FDFD217FE4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BB48233-A5C6-4D26-4978-C770634CC9C9}"/>
              </a:ext>
            </a:extLst>
          </p:cNvPr>
          <p:cNvSpPr txBox="1">
            <a:spLocks/>
          </p:cNvSpPr>
          <p:nvPr/>
        </p:nvSpPr>
        <p:spPr>
          <a:xfrm>
            <a:off x="318009" y="1097007"/>
            <a:ext cx="8509000" cy="32959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And even more …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A44E8B49-8F70-BC4F-1407-7302F04959C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3714"/>
          <a:stretch/>
        </p:blipFill>
        <p:spPr>
          <a:xfrm>
            <a:off x="1466306" y="1514168"/>
            <a:ext cx="6211388" cy="3297412"/>
          </a:xfrm>
        </p:spPr>
      </p:pic>
    </p:spTree>
    <p:extLst>
      <p:ext uri="{BB962C8B-B14F-4D97-AF65-F5344CB8AC3E}">
        <p14:creationId xmlns:p14="http://schemas.microsoft.com/office/powerpoint/2010/main" val="1611377281"/>
      </p:ext>
    </p:extLst>
  </p:cSld>
  <p:clrMapOvr>
    <a:masterClrMapping/>
  </p:clrMapOvr>
</p:sld>
</file>

<file path=ppt/theme/theme1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1E03A00F-5A34-475F-BA84-E2EBED434790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008B5212-AD15-4DA8-AB6C-182350FFA4EA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CFAC8027-78A3-4001-93FE-AE371D2D92B1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94C99F27-547F-408F-8FEB-51CB360826DB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D62E0DEB-27C1-4887-9BB6-4AC5FC555B75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D4175650-7EAE-421A-870A-005CB3789E30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2111_Praesentationsvorlage_16-9</Template>
  <TotalTime>0</TotalTime>
  <Words>2347</Words>
  <Application>Microsoft Office PowerPoint</Application>
  <PresentationFormat>On-screen Show (16:9)</PresentationFormat>
  <Paragraphs>422</Paragraphs>
  <Slides>56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56</vt:i4>
      </vt:variant>
    </vt:vector>
  </HeadingPairs>
  <TitlesOfParts>
    <vt:vector size="68" baseType="lpstr">
      <vt:lpstr>Arial</vt:lpstr>
      <vt:lpstr>Calibri</vt:lpstr>
      <vt:lpstr>Cambria Math</vt:lpstr>
      <vt:lpstr>Courier New</vt:lpstr>
      <vt:lpstr>Symbol</vt:lpstr>
      <vt:lpstr>Wingdings</vt:lpstr>
      <vt:lpstr>Titel 1</vt:lpstr>
      <vt:lpstr>Titel 2</vt:lpstr>
      <vt:lpstr>Titel 3</vt:lpstr>
      <vt:lpstr>Inhalt</vt:lpstr>
      <vt:lpstr>Kapiteltrenner blau</vt:lpstr>
      <vt:lpstr>Kapiteltrenner schwarz</vt:lpstr>
      <vt:lpstr>ZX-Calculus</vt:lpstr>
      <vt:lpstr>What is ZX-Calculus?</vt:lpstr>
      <vt:lpstr>Applications</vt:lpstr>
      <vt:lpstr>Quantum Circuit optimization</vt:lpstr>
      <vt:lpstr>Quantum Circuit optimization</vt:lpstr>
      <vt:lpstr>Classical optimization</vt:lpstr>
      <vt:lpstr>Classical optimization</vt:lpstr>
      <vt:lpstr>Classical optimization</vt:lpstr>
      <vt:lpstr>Classical optimization</vt:lpstr>
      <vt:lpstr>Classical optimization</vt:lpstr>
      <vt:lpstr>T-Count Optimization</vt:lpstr>
      <vt:lpstr>Mathematical Background: Category Theory</vt:lpstr>
      <vt:lpstr>Extension: Monoidal Category</vt:lpstr>
      <vt:lpstr>Special morphisms in Monoidal Categories</vt:lpstr>
      <vt:lpstr>Extension: Symmetric Monoidal Category</vt:lpstr>
      <vt:lpstr>Extension: Compact Monoidal Category</vt:lpstr>
      <vt:lpstr>Example Network</vt:lpstr>
      <vt:lpstr>ZX-Notation</vt:lpstr>
      <vt:lpstr>Spiders</vt:lpstr>
      <vt:lpstr>Spiders as linear maps</vt:lpstr>
      <vt:lpstr>Spiders for Basis States</vt:lpstr>
      <vt:lpstr>Spiders for Pauli Matrices</vt:lpstr>
      <vt:lpstr>Spider for Identity Matrix</vt:lpstr>
      <vt:lpstr>Spider for Bell State</vt:lpstr>
      <vt:lpstr>Combining Spiders</vt:lpstr>
      <vt:lpstr>Calculating a Graph</vt:lpstr>
      <vt:lpstr>Example: CNOT</vt:lpstr>
      <vt:lpstr>Example: CNOT Parallel Sections</vt:lpstr>
      <vt:lpstr>Example: CNOT Sequential Sections</vt:lpstr>
      <vt:lpstr>Where to draw the Regions?</vt:lpstr>
      <vt:lpstr>Simplification Rules</vt:lpstr>
      <vt:lpstr>Spider Fusion</vt:lpstr>
      <vt:lpstr>Hopf Rule</vt:lpstr>
      <vt:lpstr>State Copy Rules</vt:lpstr>
      <vt:lpstr>Bi-Algebra Rule</vt:lpstr>
      <vt:lpstr>π-Commutation</vt:lpstr>
      <vt:lpstr>Color Change Rule</vt:lpstr>
      <vt:lpstr>Hadamard Gate</vt:lpstr>
      <vt:lpstr>Hadamard Gate Cancelation</vt:lpstr>
      <vt:lpstr>Simplification: Three CNOTs</vt:lpstr>
      <vt:lpstr>Simplification: Three CNOTs</vt:lpstr>
      <vt:lpstr>Simplification: Three CNOTs</vt:lpstr>
      <vt:lpstr>Simplification: Three CNOTs</vt:lpstr>
      <vt:lpstr>Simplification: Three CNOTs</vt:lpstr>
      <vt:lpstr>Simplification: Three CNOTs</vt:lpstr>
      <vt:lpstr>Simplification: Three CNOTs</vt:lpstr>
      <vt:lpstr>Simplification: Three CNOTs</vt:lpstr>
      <vt:lpstr>Translating Circuits</vt:lpstr>
      <vt:lpstr>From Quantum Circuits to ZX-Diagrams</vt:lpstr>
      <vt:lpstr>Quantum Teleportation</vt:lpstr>
      <vt:lpstr>Quantum Teleportation</vt:lpstr>
      <vt:lpstr>Toffoli Gate</vt:lpstr>
      <vt:lpstr>Toffoli Gate</vt:lpstr>
      <vt:lpstr>Completeness</vt:lpstr>
      <vt:lpstr>Quellen</vt:lpstr>
      <vt:lpstr>Images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Manuel Lerchner</dc:creator>
  <cp:lastModifiedBy>Manuel Lerchner</cp:lastModifiedBy>
  <cp:revision>167</cp:revision>
  <cp:lastPrinted>2015-07-30T14:04:45Z</cp:lastPrinted>
  <dcterms:created xsi:type="dcterms:W3CDTF">2023-06-06T23:01:34Z</dcterms:created>
  <dcterms:modified xsi:type="dcterms:W3CDTF">2023-06-11T01:15:59Z</dcterms:modified>
</cp:coreProperties>
</file>